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4"/>
  </p:sldMasterIdLst>
  <p:notesMasterIdLst>
    <p:notesMasterId r:id="rId85"/>
  </p:notesMasterIdLst>
  <p:handoutMasterIdLst>
    <p:handoutMasterId r:id="rId86"/>
  </p:handoutMasterIdLst>
  <p:sldIdLst>
    <p:sldId id="256" r:id="rId5"/>
    <p:sldId id="270" r:id="rId6"/>
    <p:sldId id="406" r:id="rId7"/>
    <p:sldId id="387" r:id="rId8"/>
    <p:sldId id="268" r:id="rId9"/>
    <p:sldId id="385" r:id="rId10"/>
    <p:sldId id="382" r:id="rId11"/>
    <p:sldId id="383" r:id="rId12"/>
    <p:sldId id="284" r:id="rId13"/>
    <p:sldId id="283" r:id="rId14"/>
    <p:sldId id="260" r:id="rId15"/>
    <p:sldId id="262" r:id="rId16"/>
    <p:sldId id="263" r:id="rId17"/>
    <p:sldId id="348" r:id="rId18"/>
    <p:sldId id="349" r:id="rId19"/>
    <p:sldId id="350" r:id="rId20"/>
    <p:sldId id="271" r:id="rId21"/>
    <p:sldId id="267" r:id="rId22"/>
    <p:sldId id="272" r:id="rId23"/>
    <p:sldId id="374" r:id="rId24"/>
    <p:sldId id="274" r:id="rId25"/>
    <p:sldId id="275" r:id="rId26"/>
    <p:sldId id="375" r:id="rId27"/>
    <p:sldId id="376" r:id="rId28"/>
    <p:sldId id="259" r:id="rId29"/>
    <p:sldId id="264" r:id="rId30"/>
    <p:sldId id="265" r:id="rId31"/>
    <p:sldId id="407" r:id="rId32"/>
    <p:sldId id="408" r:id="rId33"/>
    <p:sldId id="409" r:id="rId34"/>
    <p:sldId id="266" r:id="rId35"/>
    <p:sldId id="412" r:id="rId36"/>
    <p:sldId id="413" r:id="rId37"/>
    <p:sldId id="414" r:id="rId38"/>
    <p:sldId id="415" r:id="rId39"/>
    <p:sldId id="416" r:id="rId40"/>
    <p:sldId id="417" r:id="rId41"/>
    <p:sldId id="418" r:id="rId42"/>
    <p:sldId id="419" r:id="rId43"/>
    <p:sldId id="420" r:id="rId44"/>
    <p:sldId id="421" r:id="rId45"/>
    <p:sldId id="422" r:id="rId46"/>
    <p:sldId id="423" r:id="rId47"/>
    <p:sldId id="424" r:id="rId48"/>
    <p:sldId id="425" r:id="rId49"/>
    <p:sldId id="426" r:id="rId50"/>
    <p:sldId id="427" r:id="rId51"/>
    <p:sldId id="428" r:id="rId52"/>
    <p:sldId id="429" r:id="rId53"/>
    <p:sldId id="430" r:id="rId54"/>
    <p:sldId id="431" r:id="rId55"/>
    <p:sldId id="432" r:id="rId56"/>
    <p:sldId id="433" r:id="rId57"/>
    <p:sldId id="434" r:id="rId58"/>
    <p:sldId id="435" r:id="rId59"/>
    <p:sldId id="436" r:id="rId60"/>
    <p:sldId id="437" r:id="rId61"/>
    <p:sldId id="438" r:id="rId62"/>
    <p:sldId id="439" r:id="rId63"/>
    <p:sldId id="440" r:id="rId64"/>
    <p:sldId id="441" r:id="rId65"/>
    <p:sldId id="442" r:id="rId66"/>
    <p:sldId id="443" r:id="rId67"/>
    <p:sldId id="444" r:id="rId68"/>
    <p:sldId id="445" r:id="rId69"/>
    <p:sldId id="446" r:id="rId70"/>
    <p:sldId id="447" r:id="rId71"/>
    <p:sldId id="357" r:id="rId72"/>
    <p:sldId id="342" r:id="rId73"/>
    <p:sldId id="403" r:id="rId74"/>
    <p:sldId id="346" r:id="rId75"/>
    <p:sldId id="358" r:id="rId76"/>
    <p:sldId id="405" r:id="rId77"/>
    <p:sldId id="377" r:id="rId78"/>
    <p:sldId id="378" r:id="rId79"/>
    <p:sldId id="281" r:id="rId80"/>
    <p:sldId id="280" r:id="rId81"/>
    <p:sldId id="410" r:id="rId82"/>
    <p:sldId id="289" r:id="rId83"/>
    <p:sldId id="404" r:id="rId84"/>
  </p:sldIdLst>
  <p:sldSz cx="10440988" cy="6121400"/>
  <p:notesSz cx="6858000" cy="9144000"/>
  <p:defaultTextStyle>
    <a:defPPr>
      <a:defRPr lang="zh-TW"/>
    </a:defPPr>
    <a:lvl1pPr marL="0" algn="l" defTabSz="946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73171" algn="l" defTabSz="946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46342" algn="l" defTabSz="946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419513" algn="l" defTabSz="946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92684" algn="l" defTabSz="946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65856" algn="l" defTabSz="946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839026" algn="l" defTabSz="946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312197" algn="l" defTabSz="946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85369" algn="l" defTabSz="9463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29">
          <p15:clr>
            <a:srgbClr val="A4A3A4"/>
          </p15:clr>
        </p15:guide>
        <p15:guide id="2" pos="32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2C8EAB-3B08-439E-A0A8-5DB5279E3B3C}" v="4" dt="2021-02-04T07:08:01.2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83511" autoAdjust="0"/>
  </p:normalViewPr>
  <p:slideViewPr>
    <p:cSldViewPr>
      <p:cViewPr varScale="1">
        <p:scale>
          <a:sx n="77" d="100"/>
          <a:sy n="77" d="100"/>
        </p:scale>
        <p:origin x="500" y="60"/>
      </p:cViewPr>
      <p:guideLst>
        <p:guide orient="horz" pos="1929"/>
        <p:guide pos="328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5/10/relationships/revisionInfo" Target="revisionInfo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姜沛晴" userId="S::eva.chiang@ch-si.com.tw::ebffa438-1f6b-4263-b31a-887010968e03" providerId="AD" clId="Web-{F72C8EAB-3B08-439E-A0A8-5DB5279E3B3C}"/>
    <pc:docChg chg="modSld">
      <pc:chgData name="姜沛晴" userId="S::eva.chiang@ch-si.com.tw::ebffa438-1f6b-4263-b31a-887010968e03" providerId="AD" clId="Web-{F72C8EAB-3B08-439E-A0A8-5DB5279E3B3C}" dt="2021-02-04T07:08:01.256" v="3" actId="14100"/>
      <pc:docMkLst>
        <pc:docMk/>
      </pc:docMkLst>
      <pc:sldChg chg="modSp">
        <pc:chgData name="姜沛晴" userId="S::eva.chiang@ch-si.com.tw::ebffa438-1f6b-4263-b31a-887010968e03" providerId="AD" clId="Web-{F72C8EAB-3B08-439E-A0A8-5DB5279E3B3C}" dt="2021-02-04T07:08:01.256" v="3" actId="14100"/>
        <pc:sldMkLst>
          <pc:docMk/>
          <pc:sldMk cId="1991639580" sldId="365"/>
        </pc:sldMkLst>
        <pc:spChg chg="mod">
          <ac:chgData name="姜沛晴" userId="S::eva.chiang@ch-si.com.tw::ebffa438-1f6b-4263-b31a-887010968e03" providerId="AD" clId="Web-{F72C8EAB-3B08-439E-A0A8-5DB5279E3B3C}" dt="2021-02-04T07:08:01.256" v="3" actId="14100"/>
          <ac:spMkLst>
            <pc:docMk/>
            <pc:sldMk cId="1991639580" sldId="365"/>
            <ac:spMk id="5" creationId="{05DE7E62-5E28-433E-A14F-9B2D1EEEF4F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5951EDB9-2EA8-4396-8EA7-C0D35C4774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86D11CB-9219-4C79-AA81-56AD4FCAAA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C7E37-2DBD-429D-A5F9-78838082EF89}" type="datetimeFigureOut">
              <a:rPr lang="zh-TW" altLang="en-US" smtClean="0"/>
              <a:t>2021/3/17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1560DF4-DA9E-495F-A71A-148C3235CD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C8BC52-8FFF-4DB6-BC0E-6849C681EC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56461-81F3-447B-809F-DBECF32BCF9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1321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031D9-D7FD-458F-BDEF-538C0D5AF508}" type="datetimeFigureOut">
              <a:rPr lang="zh-TW" altLang="en-US" smtClean="0"/>
              <a:t>2021/3/17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1143000"/>
            <a:ext cx="526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C9BE-EDA2-4F18-A6A1-832ABFF100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743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dockerpool.com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3C9BE-EDA2-4F18-A6A1-832ABFF100E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593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C7B19-0092-4E97-84E7-4E795ED404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721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C7B19-0092-4E97-84E7-4E795ED404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71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C7B19-0092-4E97-84E7-4E795ED404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659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C7B19-0092-4E97-84E7-4E795ED404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612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C7B19-0092-4E97-84E7-4E795ED404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864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C7B19-0092-4E97-84E7-4E795ED404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3802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C7B19-0092-4E97-84E7-4E795ED404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010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C7B19-0092-4E97-84E7-4E795ED404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21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C7B19-0092-4E97-84E7-4E795ED404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582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staff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與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people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為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collection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對這個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collection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做操作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C7B19-0092-4E97-84E7-4E795ED404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103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開發應用程式時也可以專注開發應用，而不用花太多的時間在安裝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運行環境的設置。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3C9BE-EDA2-4F18-A6A1-832ABFF100E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7379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staff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與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people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為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collection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對這個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collection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做操作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C7B19-0092-4E97-84E7-4E795ED404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443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staff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與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people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為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collection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對這個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collection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做操作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C7B19-0092-4E97-84E7-4E795ED404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802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一致性的發佈環境</a:t>
            </a:r>
            <a:br>
              <a:rPr lang="zh-TW" altLang="en-US" dirty="0"/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讓開發和發佈有統一的標準環境，這有利於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持續性整合與發佈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continuous integration and continuous delivery (CI/CD)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工作流程。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可攜性發佈和按需式縮放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(scaling)</a:t>
            </a:r>
            <a:br>
              <a:rPr lang="zh-TW" altLang="en-US" dirty="0"/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容器可以容易地運行在不同的環境，像是開發者電腦、虛擬機器、雲端環境或是雲端和本地的混合環境。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3C9BE-EDA2-4F18-A6A1-832ABFF100E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124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倉庫分為公開倉庫（</a:t>
            </a:r>
            <a:r>
              <a:rPr lang="en-US" altLang="zh-TW" dirty="0"/>
              <a:t>Public</a:t>
            </a:r>
            <a:r>
              <a:rPr lang="zh-TW" altLang="en-US" dirty="0"/>
              <a:t>）和私有倉庫（</a:t>
            </a:r>
            <a:r>
              <a:rPr lang="en-US" altLang="zh-TW" dirty="0"/>
              <a:t>Private</a:t>
            </a:r>
            <a:r>
              <a:rPr lang="zh-TW" altLang="en-US" dirty="0"/>
              <a:t>）兩種形式。</a:t>
            </a:r>
          </a:p>
          <a:p>
            <a:r>
              <a:rPr lang="zh-TW" altLang="en-US" dirty="0"/>
              <a:t>最大的公開倉庫是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Docker Hub</a:t>
            </a:r>
            <a:r>
              <a:rPr lang="zh-TW" altLang="en-US" dirty="0"/>
              <a:t>，存放了數量龐大的映像檔供使用者下載。 大陸的公開倉庫包括 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Docker Pool</a:t>
            </a:r>
            <a:r>
              <a:rPr lang="zh-TW" altLang="en-US" dirty="0"/>
              <a:t> 等，可以提供大陸使用者更穩定快速的存取。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3C9BE-EDA2-4F18-A6A1-832ABFF100E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4172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C3C9BE-EDA2-4F18-A6A1-832ABFF100E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713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staff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與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people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為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collection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對這個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collection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做操作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C7B19-0092-4E97-84E7-4E795ED404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6178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staff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與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people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為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collection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對這個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collection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做操作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C7B19-0092-4E97-84E7-4E795ED404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667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staff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與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people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為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collection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對這個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collection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做操作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C7B19-0092-4E97-84E7-4E795ED404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034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staff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與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people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為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collection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對這個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collection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做操作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4C7B19-0092-4E97-84E7-4E795ED404B6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036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封面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788446" y="2988692"/>
            <a:ext cx="5544616" cy="1312134"/>
          </a:xfrm>
        </p:spPr>
        <p:txBody>
          <a:bodyPr>
            <a:noAutofit/>
          </a:bodyPr>
          <a:lstStyle>
            <a:lvl1pPr algn="l">
              <a:defRPr sz="4200">
                <a:latin typeface="Microsoft YaHei" pitchFamily="34" charset="-122"/>
                <a:ea typeface="Microsoft YaHei" pitchFamily="34" charset="-122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5652542" y="4321035"/>
            <a:ext cx="4680520" cy="611873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2">
                    <a:lumMod val="25000"/>
                  </a:schemeClr>
                </a:solidFill>
                <a:latin typeface="Microsoft YaHei" pitchFamily="34" charset="-122"/>
                <a:ea typeface="Microsoft YaHei" pitchFamily="34" charset="-122"/>
              </a:defRPr>
            </a:lvl1pPr>
            <a:lvl2pPr marL="473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46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19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92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65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39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12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85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852D-566A-4C7E-AD15-EEC201D355E0}" type="datetime1">
              <a:rPr lang="zh-TW" altLang="en-US" smtClean="0"/>
              <a:t>2021/3/17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6CA91-3602-41A5-90E4-83F4634533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196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846B37C-1233-4A9A-9033-2706A0BE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96FD-AEB2-48EF-A35B-3D5C24761709}" type="datetime1">
              <a:rPr lang="zh-TW" altLang="en-US" smtClean="0"/>
              <a:t>2021/3/17</a:t>
            </a:fld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69670EC-3161-4FD3-8EDB-3A0FDCECB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DF562A-B21B-4D09-95A4-8299AC383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F34C9-B7AB-4109-AE36-202FADBC3B5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E1963BE8-B170-4247-99D7-3DB690814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94" y="468516"/>
            <a:ext cx="9360000" cy="936000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8" name="內容版面配置區 3">
            <a:extLst>
              <a:ext uri="{FF2B5EF4-FFF2-40B4-BE49-F238E27FC236}">
                <a16:creationId xmlns:a16="http://schemas.microsoft.com/office/drawing/2014/main" id="{6DBADF1E-4AA4-4065-9F5C-E59364AB4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494" y="1497261"/>
            <a:ext cx="4608000" cy="4083719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" name="內容版面配置區 5">
            <a:extLst>
              <a:ext uri="{FF2B5EF4-FFF2-40B4-BE49-F238E27FC236}">
                <a16:creationId xmlns:a16="http://schemas.microsoft.com/office/drawing/2014/main" id="{14B0B6CD-EA78-4FBE-A0F7-2CE8FE63C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292502" y="1497261"/>
            <a:ext cx="4608000" cy="4083719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816165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9C543E-CF00-41CF-8B59-7FBEC45A2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94" y="469454"/>
            <a:ext cx="9360000" cy="935062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6FE0280-D592-4B1C-BEB1-AE5A1863D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5D13C1-16A5-450A-BE29-B34679D1B200}" type="datetimeFigureOut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2021/3/17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0051971-4761-4826-B92F-ED62F7177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25E5FAF-1C67-4ACB-A03F-CE186083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486B02B-0EE8-4AF4-8540-BE1E45B21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94" y="1485106"/>
            <a:ext cx="9360000" cy="4095874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096250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A699F58-AB9E-43B6-BBFE-C60BBC77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7550" y="5673725"/>
            <a:ext cx="2349500" cy="32543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B194F28A-3116-45D8-89A2-A65452F30C04}" type="datetime1">
              <a:rPr lang="zh-TW" altLang="en-US" smtClean="0"/>
              <a:t>2021/3/17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0958F64-6AB6-4F1E-AEAC-DD49703D2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4E57126-3978-4174-B7AC-4D1C87BC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F34C9-B7AB-4109-AE36-202FADBC3B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106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20755" y="5674517"/>
            <a:ext cx="2436901" cy="323915"/>
          </a:xfrm>
          <a:prstGeom prst="rect">
            <a:avLst/>
          </a:prstGeom>
        </p:spPr>
        <p:txBody>
          <a:bodyPr vert="horz" lIns="168239" tIns="84119" rIns="168239" bIns="84119" rtlCol="0" anchor="ctr"/>
          <a:lstStyle>
            <a:lvl1pPr algn="l">
              <a:defRPr sz="2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2A52B-2C24-4DFB-9428-D9ED06FEBA89}" type="datetimeFigureOut">
              <a:rPr lang="zh-TW" altLang="en-US" smtClean="0"/>
              <a:t>2021/3/17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567601" y="5674517"/>
            <a:ext cx="3305786" cy="323915"/>
          </a:xfrm>
          <a:prstGeom prst="rect">
            <a:avLst/>
          </a:prstGeom>
        </p:spPr>
        <p:txBody>
          <a:bodyPr vert="horz" lIns="168239" tIns="84119" rIns="168239" bIns="84119" rtlCol="0" anchor="ctr"/>
          <a:lstStyle>
            <a:lvl1pPr algn="ctr">
              <a:defRPr sz="2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483333" y="5674517"/>
            <a:ext cx="2436901" cy="323915"/>
          </a:xfrm>
          <a:prstGeom prst="rect">
            <a:avLst/>
          </a:prstGeom>
        </p:spPr>
        <p:txBody>
          <a:bodyPr vert="horz" lIns="168239" tIns="84119" rIns="168239" bIns="84119" rtlCol="0" anchor="ctr"/>
          <a:lstStyle>
            <a:lvl1pPr algn="r">
              <a:defRPr sz="2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62806-515B-4196-9CDF-A925CA0AEB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780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txStyles>
    <p:titleStyle>
      <a:lvl1pPr algn="ctr" defTabSz="1682386" rtl="0" eaLnBrk="1" latinLnBrk="0" hangingPunct="1">
        <a:spcBef>
          <a:spcPct val="0"/>
        </a:spcBef>
        <a:buNone/>
        <a:defRPr sz="8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30895" indent="-630895" algn="l" defTabSz="1682386" rtl="0" eaLnBrk="1" latinLnBrk="0" hangingPunct="1">
        <a:spcBef>
          <a:spcPct val="20000"/>
        </a:spcBef>
        <a:buFont typeface="Arial" pitchFamily="34" charset="0"/>
        <a:buChar char="•"/>
        <a:defRPr sz="5900" kern="1200">
          <a:solidFill>
            <a:schemeClr val="tx1"/>
          </a:solidFill>
          <a:latin typeface="+mn-lt"/>
          <a:ea typeface="+mn-ea"/>
          <a:cs typeface="+mn-cs"/>
        </a:defRPr>
      </a:lvl1pPr>
      <a:lvl2pPr marL="1366939" indent="-525746" algn="l" defTabSz="1682386" rtl="0" eaLnBrk="1" latinLnBrk="0" hangingPunct="1">
        <a:spcBef>
          <a:spcPct val="20000"/>
        </a:spcBef>
        <a:buFont typeface="Arial" pitchFamily="34" charset="0"/>
        <a:buChar char="–"/>
        <a:defRPr sz="5200" kern="1200">
          <a:solidFill>
            <a:schemeClr val="tx1"/>
          </a:solidFill>
          <a:latin typeface="+mn-lt"/>
          <a:ea typeface="+mn-ea"/>
          <a:cs typeface="+mn-cs"/>
        </a:defRPr>
      </a:lvl2pPr>
      <a:lvl3pPr marL="2102982" indent="-420597" algn="l" defTabSz="1682386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3pPr>
      <a:lvl4pPr marL="2944175" indent="-420597" algn="l" defTabSz="1682386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4pPr>
      <a:lvl5pPr marL="3785369" indent="-420597" algn="l" defTabSz="1682386" rtl="0" eaLnBrk="1" latinLnBrk="0" hangingPunct="1">
        <a:spcBef>
          <a:spcPct val="20000"/>
        </a:spcBef>
        <a:buFont typeface="Arial" pitchFamily="34" charset="0"/>
        <a:buChar char="»"/>
        <a:defRPr sz="3700" kern="1200">
          <a:solidFill>
            <a:schemeClr val="tx1"/>
          </a:solidFill>
          <a:latin typeface="+mn-lt"/>
          <a:ea typeface="+mn-ea"/>
          <a:cs typeface="+mn-cs"/>
        </a:defRPr>
      </a:lvl5pPr>
      <a:lvl6pPr marL="4626561" indent="-420597" algn="l" defTabSz="1682386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6pPr>
      <a:lvl7pPr marL="5467753" indent="-420597" algn="l" defTabSz="1682386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7pPr>
      <a:lvl8pPr marL="6308947" indent="-420597" algn="l" defTabSz="1682386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8pPr>
      <a:lvl9pPr marL="7150140" indent="-420597" algn="l" defTabSz="1682386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682386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841193" algn="l" defTabSz="1682386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682386" algn="l" defTabSz="1682386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3pPr>
      <a:lvl4pPr marL="2523579" algn="l" defTabSz="1682386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4pPr>
      <a:lvl5pPr marL="3364772" algn="l" defTabSz="1682386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5pPr>
      <a:lvl6pPr marL="4205964" algn="l" defTabSz="1682386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6pPr>
      <a:lvl7pPr marL="5047157" algn="l" defTabSz="1682386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7pPr>
      <a:lvl8pPr marL="5888350" algn="l" defTabSz="1682386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8pPr>
      <a:lvl9pPr marL="6729543" algn="l" defTabSz="1682386" rtl="0" eaLnBrk="1" latinLnBrk="0" hangingPunct="1">
        <a:defRPr sz="3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w/container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6.wdp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w/ec2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7.wdp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hub.docker.com/repository/docker/amamiyatree/devops36/tags?page=1&amp;ordering=last_updated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8.wdp"/><Relationship Id="rId5" Type="http://schemas.openxmlformats.org/officeDocument/2006/relationships/image" Target="../media/image41.png"/><Relationship Id="rId4" Type="http://schemas.openxmlformats.org/officeDocument/2006/relationships/hyperlink" Target="http://www.dockerpool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amamiyatree-jh/AI-Taoyuan_4th/blob/main/docker/db_file/py.zip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hyperlink" Target="https://www.python.org/downloads/release/python-369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ithelp.ithome.com.tw/articles/10191139" TargetMode="External"/><Relationship Id="rId1" Type="http://schemas.openxmlformats.org/officeDocument/2006/relationships/slideLayout" Target="../slideLayouts/slideLayout3.xml"/><Relationship Id="rId4" Type="http://schemas.microsoft.com/office/2007/relationships/hdphoto" Target="../media/hdphoto9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microsoft.com/office/2007/relationships/hdphoto" Target="../media/hdphoto10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www.mongodb.com/2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s://www.webmin.com/" TargetMode="External"/><Relationship Id="rId18" Type="http://schemas.microsoft.com/office/2007/relationships/hdphoto" Target="../media/hdphoto1.wdp"/><Relationship Id="rId3" Type="http://schemas.openxmlformats.org/officeDocument/2006/relationships/hyperlink" Target="https://www.mongodb.com/try/download/community" TargetMode="External"/><Relationship Id="rId21" Type="http://schemas.openxmlformats.org/officeDocument/2006/relationships/image" Target="../media/image22.png"/><Relationship Id="rId7" Type="http://schemas.openxmlformats.org/officeDocument/2006/relationships/hyperlink" Target="https://jupyter.org/install" TargetMode="External"/><Relationship Id="rId12" Type="http://schemas.microsoft.com/office/2007/relationships/hdphoto" Target="../media/hdphoto3.wdp"/><Relationship Id="rId17" Type="http://schemas.openxmlformats.org/officeDocument/2006/relationships/image" Target="../media/image5.png"/><Relationship Id="rId2" Type="http://schemas.openxmlformats.org/officeDocument/2006/relationships/image" Target="../media/image14.png"/><Relationship Id="rId16" Type="http://schemas.openxmlformats.org/officeDocument/2006/relationships/hyperlink" Target="https://www.python.org/downloads/release/python-369/" TargetMode="External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18.png"/><Relationship Id="rId5" Type="http://schemas.openxmlformats.org/officeDocument/2006/relationships/hyperlink" Target="https://www.mysql.com/downloads/" TargetMode="External"/><Relationship Id="rId15" Type="http://schemas.microsoft.com/office/2007/relationships/hdphoto" Target="../media/hdphoto4.wdp"/><Relationship Id="rId10" Type="http://schemas.openxmlformats.org/officeDocument/2006/relationships/hyperlink" Target="https://www.phpmyadmin.net/" TargetMode="External"/><Relationship Id="rId19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microsoft.com/office/2007/relationships/hdphoto" Target="../media/hdphoto2.wdp"/><Relationship Id="rId1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hyperlink" Target="https://www.jetbrains.com/pycharm/download/download-thanks.html?platform=windows&amp;code=PCC" TargetMode="External"/><Relationship Id="rId5" Type="http://schemas.openxmlformats.org/officeDocument/2006/relationships/image" Target="../media/image22.png"/><Relationship Id="rId10" Type="http://schemas.openxmlformats.org/officeDocument/2006/relationships/hyperlink" Target="https://download.sublimetext.com/Sublime%20Text%20Build%203211%20x64%20Setup.exe" TargetMode="External"/><Relationship Id="rId4" Type="http://schemas.openxmlformats.org/officeDocument/2006/relationships/image" Target="../media/image25.png"/><Relationship Id="rId9" Type="http://schemas.openxmlformats.org/officeDocument/2006/relationships/hyperlink" Target="https://downloads.mongodb.com/compass/mongodb-compass-1.25.0-win32-x64.zip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gapminder?country=Taiwan" TargetMode="External"/><Relationship Id="rId2" Type="http://schemas.openxmlformats.org/officeDocument/2006/relationships/hyperlink" Target="http://127.0.0.1:5000/cities?city_name=&#21488;&#21271;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mamiyatree-jh/AI-Taoyuan_4th/tree/main/docker/pytomongo" TargetMode="External"/><Relationship Id="rId5" Type="http://schemas.openxmlformats.org/officeDocument/2006/relationships/hyperlink" Target="https://github.com/amamiyatree-jh/AI-Taoyuan_4th/tree/main/docker/myapi" TargetMode="External"/><Relationship Id="rId4" Type="http://schemas.openxmlformats.org/officeDocument/2006/relationships/image" Target="../media/image109.png"/></Relationships>
</file>

<file path=ppt/slides/_rels/slide73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6.png"/><Relationship Id="rId7" Type="http://schemas.openxmlformats.org/officeDocument/2006/relationships/image" Target="../media/image111.png"/><Relationship Id="rId12" Type="http://schemas.microsoft.com/office/2007/relationships/hdphoto" Target="../media/hdphoto1.wdp"/><Relationship Id="rId2" Type="http://schemas.openxmlformats.org/officeDocument/2006/relationships/hyperlink" Target="https://www.mysql.com/downloads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11" Type="http://schemas.openxmlformats.org/officeDocument/2006/relationships/image" Target="../media/image5.png"/><Relationship Id="rId5" Type="http://schemas.openxmlformats.org/officeDocument/2006/relationships/image" Target="../media/image15.png"/><Relationship Id="rId10" Type="http://schemas.openxmlformats.org/officeDocument/2006/relationships/hyperlink" Target="https://www.python.org/downloads/release/python-369/" TargetMode="External"/><Relationship Id="rId4" Type="http://schemas.openxmlformats.org/officeDocument/2006/relationships/hyperlink" Target="https://www.mongodb.com/try/download/community" TargetMode="External"/><Relationship Id="rId9" Type="http://schemas.openxmlformats.org/officeDocument/2006/relationships/image" Target="../media/image1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://127.0.0.1/phpmyadmin" TargetMode="Externa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png"/><Relationship Id="rId4" Type="http://schemas.openxmlformats.org/officeDocument/2006/relationships/hyperlink" Target="https://127.0.0.1:8888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127.0.0.1:10000/" TargetMode="Externa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seanyeh.medium.com/python-web-flask-jinja2%E6%A8%A3%E7%89%88%E5%BC%95%E6%93%8E%E7%9A%84%E4%BD%BF%E7%94%A8-f71305e2da34" TargetMode="External"/><Relationship Id="rId3" Type="http://schemas.openxmlformats.org/officeDocument/2006/relationships/hyperlink" Target="https://tw.alphacamp.co/blog/mysql-and-mongodb-comparison" TargetMode="External"/><Relationship Id="rId7" Type="http://schemas.openxmlformats.org/officeDocument/2006/relationships/hyperlink" Target="http://www.pythondoc.com/flask-restful/second.html" TargetMode="External"/><Relationship Id="rId2" Type="http://schemas.openxmlformats.org/officeDocument/2006/relationships/hyperlink" Target="https://peihsinsu.gitbooks.io/docker-note-book/content/docker-machine-tcpurl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log.taiker.space/python-shi-yong-python-he-flask-she-ji-restful-api/" TargetMode="External"/><Relationship Id="rId5" Type="http://schemas.openxmlformats.org/officeDocument/2006/relationships/hyperlink" Target="http://dog0416.blogspot.com/2015/09/databasemongodb-2-crud-operation-2.html" TargetMode="External"/><Relationship Id="rId4" Type="http://schemas.openxmlformats.org/officeDocument/2006/relationships/hyperlink" Target="http://nancyyluu.blogspot.com/2018/03/mongodb-mongoimportcsvmongodb.html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A17778E5-42DE-4B01-B51F-711DB8C0B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0374" y="2196604"/>
            <a:ext cx="6048672" cy="1440160"/>
          </a:xfrm>
        </p:spPr>
        <p:txBody>
          <a:bodyPr/>
          <a:lstStyle/>
          <a:p>
            <a:pPr algn="r"/>
            <a:r>
              <a:rPr lang="en-US" altLang="zh-TW" sz="3800" dirty="0"/>
              <a:t>MongoDB</a:t>
            </a:r>
            <a:r>
              <a:rPr lang="zh-TW" altLang="en-US" sz="3800" dirty="0"/>
              <a:t>架構流程</a:t>
            </a:r>
            <a:br>
              <a:rPr lang="en-US" altLang="zh-TW" sz="3800" dirty="0"/>
            </a:br>
            <a:r>
              <a:rPr lang="zh-TW" altLang="en-US" sz="3800" dirty="0"/>
              <a:t>教學彙整</a:t>
            </a:r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19DF5EA6-4B63-4C01-B7D2-B8ADC5525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0852" y="3636764"/>
            <a:ext cx="4680520" cy="611873"/>
          </a:xfrm>
        </p:spPr>
        <p:txBody>
          <a:bodyPr>
            <a:normAutofit/>
          </a:bodyPr>
          <a:lstStyle/>
          <a:p>
            <a:r>
              <a:rPr lang="en-US" altLang="zh-TW" dirty="0"/>
              <a:t>2021/02/08 Last updated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91CB39E-29DB-4350-8BAC-577B3726B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6CA91-3602-41A5-90E4-83F46345331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689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開發環境架構介紹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A204AE-713E-4A6A-AEF9-7518B0BAF1D0}"/>
              </a:ext>
            </a:extLst>
          </p:cNvPr>
          <p:cNvSpPr/>
          <p:nvPr/>
        </p:nvSpPr>
        <p:spPr>
          <a:xfrm>
            <a:off x="2118280" y="1359647"/>
            <a:ext cx="6204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利用命令列（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terminal/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cmd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）執行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Python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程式碼的方法如下：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5874CD7-5117-4575-8DF6-529EB4878B5B}"/>
              </a:ext>
            </a:extLst>
          </p:cNvPr>
          <p:cNvSpPr/>
          <p:nvPr/>
        </p:nvSpPr>
        <p:spPr>
          <a:xfrm>
            <a:off x="2860090" y="1773000"/>
            <a:ext cx="4720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Menlo"/>
                <a:ea typeface="新細明體" panose="02020500000000000000" pitchFamily="18" charset="-120"/>
                <a:cs typeface="+mn-cs"/>
              </a:rPr>
              <a:t>python3  XXXXXXX.py  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Menlo"/>
                <a:ea typeface="新細明體" panose="02020500000000000000" pitchFamily="18" charset="-120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Menlo"/>
                <a:ea typeface="新細明體" panose="02020500000000000000" pitchFamily="18" charset="-120"/>
                <a:cs typeface="+mn-cs"/>
              </a:rPr>
              <a:t>XXXXXXX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Menlo"/>
                <a:ea typeface="新細明體" panose="02020500000000000000" pitchFamily="18" charset="-120"/>
                <a:cs typeface="+mn-cs"/>
              </a:rPr>
              <a:t>為程式檔名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92853B-1163-4831-886B-FE86B4309EF0}"/>
              </a:ext>
            </a:extLst>
          </p:cNvPr>
          <p:cNvSpPr/>
          <p:nvPr/>
        </p:nvSpPr>
        <p:spPr>
          <a:xfrm>
            <a:off x="143930" y="2331328"/>
            <a:ext cx="10153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/>
                <a:ea typeface="新細明體" panose="02020500000000000000" pitchFamily="18" charset="-120"/>
                <a:cs typeface="+mn-cs"/>
              </a:rPr>
              <a:t>將檔案儲存在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/>
                <a:ea typeface="新細明體" panose="02020500000000000000" pitchFamily="18" charset="-120"/>
                <a:cs typeface="+mn-cs"/>
              </a:rPr>
              <a:t>WIN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/>
                <a:ea typeface="新細明體" panose="02020500000000000000" pitchFamily="18" charset="-120"/>
                <a:cs typeface="+mn-cs"/>
              </a:rPr>
              <a:t>10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/>
                <a:ea typeface="新細明體" panose="02020500000000000000" pitchFamily="18" charset="-120"/>
                <a:cs typeface="+mn-cs"/>
              </a:rPr>
              <a:t>的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/>
                <a:ea typeface="新細明體" panose="02020500000000000000" pitchFamily="18" charset="-120"/>
                <a:cs typeface="+mn-cs"/>
              </a:rPr>
              <a:t>\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/>
                <a:ea typeface="新細明體" panose="02020500000000000000" pitchFamily="18" charset="-120"/>
                <a:cs typeface="+mn-cs"/>
              </a:rPr>
              <a:t>文件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/>
                <a:ea typeface="新細明體" panose="02020500000000000000" pitchFamily="18" charset="-120"/>
                <a:cs typeface="+mn-cs"/>
              </a:rPr>
              <a:t>\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/>
                <a:ea typeface="新細明體" panose="02020500000000000000" pitchFamily="18" charset="-120"/>
                <a:cs typeface="+mn-cs"/>
              </a:rPr>
              <a:t>py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/>
                <a:ea typeface="新細明體" panose="02020500000000000000" pitchFamily="18" charset="-120"/>
                <a:cs typeface="+mn-cs"/>
              </a:rPr>
              <a:t>的資料夾中，用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/>
                <a:ea typeface="新細明體" panose="02020500000000000000" pitchFamily="18" charset="-120"/>
                <a:cs typeface="+mn-cs"/>
              </a:rPr>
              <a:t>CMD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/>
                <a:ea typeface="新細明體" panose="02020500000000000000" pitchFamily="18" charset="-120"/>
                <a:cs typeface="+mn-cs"/>
              </a:rPr>
              <a:t>在容器裡面的主機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/>
                <a:ea typeface="新細明體" panose="02020500000000000000" pitchFamily="18" charset="-120"/>
                <a:cs typeface="+mn-cs"/>
              </a:rPr>
              <a:t>\home\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/>
                <a:ea typeface="新細明體" panose="02020500000000000000" pitchFamily="18" charset="-120"/>
                <a:cs typeface="+mn-cs"/>
              </a:rPr>
              <a:t>py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enlo"/>
                <a:ea typeface="新細明體" panose="02020500000000000000" pitchFamily="18" charset="-120"/>
                <a:cs typeface="+mn-cs"/>
              </a:rPr>
              <a:t>資料下執行和除錯。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3AA1ADB-72EA-477B-A38B-329A458148F4}"/>
              </a:ext>
            </a:extLst>
          </p:cNvPr>
          <p:cNvGrpSpPr/>
          <p:nvPr/>
        </p:nvGrpSpPr>
        <p:grpSpPr>
          <a:xfrm>
            <a:off x="540494" y="2742942"/>
            <a:ext cx="9576544" cy="2845642"/>
            <a:chOff x="540494" y="2557603"/>
            <a:chExt cx="9576544" cy="2845642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1F4C7EB6-38F1-4E7C-A4A0-ED4D9A6A2349}"/>
                </a:ext>
              </a:extLst>
            </p:cNvPr>
            <p:cNvGrpSpPr/>
            <p:nvPr/>
          </p:nvGrpSpPr>
          <p:grpSpPr>
            <a:xfrm>
              <a:off x="540494" y="2557603"/>
              <a:ext cx="9576544" cy="2452455"/>
              <a:chOff x="678688" y="2340620"/>
              <a:chExt cx="9576544" cy="2452455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D52F476C-5E36-4C00-94C3-1FAFB36DD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688" y="2340620"/>
                <a:ext cx="4553882" cy="2452455"/>
              </a:xfrm>
              <a:prstGeom prst="rect">
                <a:avLst/>
              </a:prstGeom>
            </p:spPr>
          </p:pic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623D1DEE-00F1-4CDD-8028-3CE48C5D8A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6530" b="64742"/>
              <a:stretch/>
            </p:blipFill>
            <p:spPr>
              <a:xfrm>
                <a:off x="5762445" y="2487334"/>
                <a:ext cx="4492787" cy="2304782"/>
              </a:xfrm>
              <a:prstGeom prst="rect">
                <a:avLst/>
              </a:prstGeom>
            </p:spPr>
          </p:pic>
          <p:sp>
            <p:nvSpPr>
              <p:cNvPr id="9" name="箭號: 左-右雙向 8">
                <a:extLst>
                  <a:ext uri="{FF2B5EF4-FFF2-40B4-BE49-F238E27FC236}">
                    <a16:creationId xmlns:a16="http://schemas.microsoft.com/office/drawing/2014/main" id="{76947293-7980-4B6C-ABA3-A808B5B15F29}"/>
                  </a:ext>
                </a:extLst>
              </p:cNvPr>
              <p:cNvSpPr/>
              <p:nvPr/>
            </p:nvSpPr>
            <p:spPr>
              <a:xfrm>
                <a:off x="4788446" y="3566368"/>
                <a:ext cx="1584176" cy="432048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463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6BC2BAC-449A-4248-A905-FDB677107624}"/>
                </a:ext>
              </a:extLst>
            </p:cNvPr>
            <p:cNvSpPr/>
            <p:nvPr/>
          </p:nvSpPr>
          <p:spPr>
            <a:xfrm>
              <a:off x="2045845" y="5033913"/>
              <a:ext cx="15431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Sublime Text 3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A8E3DF4-B1C1-4685-BF0C-9CDD44408A5B}"/>
                </a:ext>
              </a:extLst>
            </p:cNvPr>
            <p:cNvSpPr/>
            <p:nvPr/>
          </p:nvSpPr>
          <p:spPr>
            <a:xfrm>
              <a:off x="6742186" y="5033913"/>
              <a:ext cx="21739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CMD(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命令提示字元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)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479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</a:t>
            </a:r>
            <a:r>
              <a:rPr lang="zh-TW" altLang="en-US" dirty="0"/>
              <a:t>介紹大綱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733DDFC-84B7-4447-A426-4FB1A8B05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F34C9-B7AB-4109-AE36-202FADBC3B5D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45E59953-D2DC-4BF1-824B-02448485B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rgbClr val="232F3E"/>
                </a:solidFill>
                <a:latin typeface="Helvetica" panose="020B0604020202020204" pitchFamily="34" charset="0"/>
              </a:rPr>
              <a:t>Docker</a:t>
            </a:r>
            <a:r>
              <a:rPr lang="zh-TW" altLang="en-US" sz="2800" dirty="0">
                <a:solidFill>
                  <a:srgbClr val="232F3E"/>
                </a:solidFill>
                <a:latin typeface="Helvetica" panose="020B0604020202020204" pitchFamily="34" charset="0"/>
              </a:rPr>
              <a:t>介紹與應用</a:t>
            </a:r>
            <a:endParaRPr lang="en-US" altLang="zh-TW" sz="2800" dirty="0">
              <a:solidFill>
                <a:srgbClr val="232F3E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rgbClr val="232F3E"/>
                </a:solidFill>
                <a:latin typeface="Helvetica" panose="020B0604020202020204" pitchFamily="34" charset="0"/>
              </a:rPr>
              <a:t>Docker</a:t>
            </a:r>
            <a:r>
              <a:rPr lang="zh-TW" altLang="en-US" sz="2800" dirty="0">
                <a:solidFill>
                  <a:srgbClr val="232F3E"/>
                </a:solidFill>
                <a:latin typeface="Helvetica" panose="020B0604020202020204" pitchFamily="34" charset="0"/>
              </a:rPr>
              <a:t>安裝步驟</a:t>
            </a:r>
            <a:endParaRPr lang="en-US" altLang="zh-TW" sz="2800" dirty="0">
              <a:solidFill>
                <a:srgbClr val="232F3E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rgbClr val="232F3E"/>
                </a:solidFill>
                <a:latin typeface="Helvetica" panose="020B0604020202020204" pitchFamily="34" charset="0"/>
              </a:rPr>
              <a:t>常用指令實作</a:t>
            </a:r>
            <a:endParaRPr lang="en-US" altLang="zh-TW" sz="2800" dirty="0">
              <a:solidFill>
                <a:srgbClr val="232F3E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rgbClr val="232F3E"/>
                </a:solidFill>
                <a:latin typeface="Helvetica" panose="020B0604020202020204" pitchFamily="34" charset="0"/>
              </a:rPr>
              <a:t>分享與下載</a:t>
            </a:r>
            <a:r>
              <a:rPr lang="en-US" altLang="zh-TW" sz="2800" dirty="0">
                <a:solidFill>
                  <a:srgbClr val="232F3E"/>
                </a:solidFill>
                <a:latin typeface="Helvetica" panose="020B0604020202020204" pitchFamily="34" charset="0"/>
              </a:rPr>
              <a:t> Image</a:t>
            </a:r>
          </a:p>
          <a:p>
            <a:pPr marL="0" indent="0">
              <a:buNone/>
            </a:pPr>
            <a:endParaRPr lang="en-US" altLang="zh-TW" sz="2400" dirty="0">
              <a:solidFill>
                <a:srgbClr val="232F3E"/>
              </a:solidFill>
              <a:latin typeface="Helvetica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D1CC647-7A46-4F67-9540-8AF369C685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333" y1="73885" x2="34333" y2="73885"/>
                        <a14:foregroundMark x1="37833" y1="75318" x2="37833" y2="75318"/>
                        <a14:foregroundMark x1="46417" y1="74841" x2="46417" y2="74841"/>
                        <a14:foregroundMark x1="53750" y1="76433" x2="53750" y2="76433"/>
                        <a14:foregroundMark x1="59750" y1="76433" x2="59750" y2="76433"/>
                        <a14:foregroundMark x1="69417" y1="76433" x2="69417" y2="764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50" r="22171"/>
          <a:stretch/>
        </p:blipFill>
        <p:spPr>
          <a:xfrm>
            <a:off x="5436518" y="1044476"/>
            <a:ext cx="3960440" cy="377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31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Docker?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B3A8867-E94E-4E82-8252-AE105CCBB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F34C9-B7AB-4109-AE36-202FADBC3B5D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45E59953-D2DC-4BF1-824B-02448485B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90" y="1485106"/>
            <a:ext cx="9216504" cy="409587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rgbClr val="232F3E"/>
                </a:solidFill>
              </a:rPr>
              <a:t>Docker </a:t>
            </a:r>
            <a:r>
              <a:rPr lang="zh-TW" altLang="en-US" sz="2400" dirty="0">
                <a:solidFill>
                  <a:srgbClr val="232F3E"/>
                </a:solidFill>
              </a:rPr>
              <a:t>是一種軟體平台</a:t>
            </a:r>
            <a:r>
              <a:rPr lang="en-US" altLang="zh-TW" sz="2400" dirty="0">
                <a:solidFill>
                  <a:srgbClr val="232F3E"/>
                </a:solidFill>
              </a:rPr>
              <a:t>,</a:t>
            </a:r>
            <a:r>
              <a:rPr lang="zh-TW" altLang="en-US" sz="2400" dirty="0">
                <a:solidFill>
                  <a:srgbClr val="232F3E"/>
                </a:solidFill>
              </a:rPr>
              <a:t>可讓您</a:t>
            </a:r>
            <a:r>
              <a:rPr lang="zh-TW" altLang="en-US" sz="2400" b="1" dirty="0">
                <a:solidFill>
                  <a:srgbClr val="232F3E"/>
                </a:solidFill>
              </a:rPr>
              <a:t>快速地建立</a:t>
            </a:r>
            <a:r>
              <a:rPr lang="en-US" altLang="zh-TW" sz="2400" b="1" dirty="0">
                <a:solidFill>
                  <a:srgbClr val="232F3E"/>
                </a:solidFill>
              </a:rPr>
              <a:t>, </a:t>
            </a:r>
            <a:r>
              <a:rPr lang="zh-TW" altLang="en-US" sz="2400" b="1" dirty="0">
                <a:solidFill>
                  <a:srgbClr val="232F3E"/>
                </a:solidFill>
              </a:rPr>
              <a:t>測試</a:t>
            </a:r>
            <a:r>
              <a:rPr lang="zh-TW" altLang="en-US" sz="2400" dirty="0">
                <a:solidFill>
                  <a:srgbClr val="232F3E"/>
                </a:solidFill>
              </a:rPr>
              <a:t>和</a:t>
            </a:r>
            <a:r>
              <a:rPr lang="zh-TW" altLang="en-US" sz="2400" b="1" dirty="0">
                <a:solidFill>
                  <a:srgbClr val="232F3E"/>
                </a:solidFill>
              </a:rPr>
              <a:t>部署應用程式</a:t>
            </a:r>
            <a:r>
              <a:rPr lang="zh-TW" altLang="en-US" sz="2400" dirty="0">
                <a:solidFill>
                  <a:srgbClr val="232F3E"/>
                </a:solidFill>
              </a:rPr>
              <a:t>。</a:t>
            </a:r>
            <a:endParaRPr lang="en-US" altLang="zh-TW" sz="2400" dirty="0">
              <a:solidFill>
                <a:srgbClr val="232F3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rgbClr val="232F3E"/>
                </a:solidFill>
              </a:rPr>
              <a:t>Docker </a:t>
            </a:r>
            <a:r>
              <a:rPr lang="zh-TW" altLang="en-US" sz="2400" dirty="0">
                <a:solidFill>
                  <a:srgbClr val="232F3E"/>
                </a:solidFill>
              </a:rPr>
              <a:t>將軟體封裝到名為</a:t>
            </a:r>
            <a:r>
              <a:rPr lang="zh-TW" altLang="en-US" sz="2400" dirty="0">
                <a:solidFill>
                  <a:srgbClr val="005B8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容器</a:t>
            </a:r>
            <a:r>
              <a:rPr lang="zh-TW" altLang="en-US" sz="2400" dirty="0">
                <a:solidFill>
                  <a:srgbClr val="232F3E"/>
                </a:solidFill>
              </a:rPr>
              <a:t>的標準化單位</a:t>
            </a:r>
            <a:r>
              <a:rPr lang="en-US" altLang="zh-TW" sz="2400" dirty="0">
                <a:solidFill>
                  <a:srgbClr val="232F3E"/>
                </a:solidFill>
              </a:rPr>
              <a:t>,</a:t>
            </a:r>
            <a:r>
              <a:rPr lang="zh-TW" altLang="en-US" sz="2400" dirty="0">
                <a:solidFill>
                  <a:srgbClr val="232F3E"/>
                </a:solidFill>
              </a:rPr>
              <a:t>其中包含程式庫、系統工具</a:t>
            </a:r>
            <a:r>
              <a:rPr lang="en-US" altLang="zh-TW" sz="2400" b="1" dirty="0">
                <a:solidFill>
                  <a:srgbClr val="232F3E"/>
                </a:solidFill>
              </a:rPr>
              <a:t>, </a:t>
            </a:r>
            <a:r>
              <a:rPr lang="zh-TW" altLang="en-US" sz="2400" dirty="0">
                <a:solidFill>
                  <a:srgbClr val="232F3E"/>
                </a:solidFill>
              </a:rPr>
              <a:t>程式碼和執行時間等執行軟體所需的所有項目。</a:t>
            </a:r>
            <a:endParaRPr lang="en-US" altLang="zh-TW" sz="2400" dirty="0">
              <a:solidFill>
                <a:srgbClr val="232F3E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rgbClr val="232F3E"/>
                </a:solidFill>
              </a:rPr>
              <a:t>使用 </a:t>
            </a:r>
            <a:r>
              <a:rPr lang="en-US" altLang="zh-TW" sz="2400" dirty="0">
                <a:solidFill>
                  <a:srgbClr val="232F3E"/>
                </a:solidFill>
              </a:rPr>
              <a:t>Docker,</a:t>
            </a:r>
            <a:r>
              <a:rPr lang="zh-TW" altLang="en-US" sz="2400" dirty="0">
                <a:solidFill>
                  <a:srgbClr val="232F3E"/>
                </a:solidFill>
              </a:rPr>
              <a:t>您可以將應用程式快速地部署到各種環境並加以擴展</a:t>
            </a:r>
            <a:r>
              <a:rPr lang="en-US" altLang="zh-TW" sz="2400" dirty="0">
                <a:solidFill>
                  <a:srgbClr val="232F3E"/>
                </a:solidFill>
              </a:rPr>
              <a:t>,</a:t>
            </a:r>
            <a:r>
              <a:rPr lang="zh-TW" altLang="en-US" sz="2400" dirty="0">
                <a:solidFill>
                  <a:srgbClr val="232F3E"/>
                </a:solidFill>
              </a:rPr>
              <a:t>而且知道程式碼可以執行。</a:t>
            </a:r>
            <a:endParaRPr lang="en-US" altLang="zh-TW" sz="2400" dirty="0">
              <a:solidFill>
                <a:srgbClr val="232F3E"/>
              </a:solidFill>
            </a:endParaRPr>
          </a:p>
          <a:p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86B59E3-7AED-4D70-BAD3-8A84192F3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753" b="24620" l="1690" r="15206">
                        <a14:foregroundMark x1="2969" y1="19907" x2="4375" y2="18426"/>
                        <a14:foregroundMark x1="4375" y1="18426" x2="6458" y2="18333"/>
                        <a14:foregroundMark x1="6458" y1="18333" x2="7708" y2="20185"/>
                        <a14:foregroundMark x1="7708" y1="20185" x2="3906" y2="22407"/>
                        <a14:foregroundMark x1="3906" y1="22407" x2="2500" y2="20463"/>
                        <a14:foregroundMark x1="2500" y1="20463" x2="3281" y2="17870"/>
                        <a14:foregroundMark x1="3281" y1="17870" x2="3281" y2="17870"/>
                        <a14:foregroundMark x1="14740" y1="24167" x2="6406" y2="23426"/>
                        <a14:foregroundMark x1="6406" y1="23426" x2="5104" y2="21667"/>
                        <a14:foregroundMark x1="5104" y1="21667" x2="7344" y2="20000"/>
                        <a14:foregroundMark x1="7344" y1="20000" x2="11615" y2="19444"/>
                        <a14:foregroundMark x1="11615" y1="19444" x2="13333" y2="19630"/>
                        <a14:foregroundMark x1="13333" y1="19630" x2="14844" y2="21852"/>
                        <a14:foregroundMark x1="14844" y1="21852" x2="14323" y2="24074"/>
                        <a14:foregroundMark x1="8333" y1="23148" x2="10052" y2="20926"/>
                        <a14:foregroundMark x1="10052" y1="20926" x2="13646" y2="21944"/>
                        <a14:foregroundMark x1="13646" y1="21944" x2="6563" y2="22407"/>
                        <a14:foregroundMark x1="12344" y1="23056" x2="13281" y2="22593"/>
                        <a14:foregroundMark x1="13073" y1="23611" x2="12604" y2="23241"/>
                        <a14:foregroundMark x1="5833" y1="22685" x2="4219" y2="22315"/>
                        <a14:foregroundMark x1="4219" y1="22315" x2="4167" y2="19537"/>
                        <a14:foregroundMark x1="4167" y1="19537" x2="6094" y2="19815"/>
                        <a14:foregroundMark x1="6094" y1="19815" x2="4896" y2="21852"/>
                        <a14:foregroundMark x1="4896" y1="21852" x2="4479" y2="21944"/>
                        <a14:foregroundMark x1="3958" y1="21944" x2="1979" y2="22037"/>
                        <a14:foregroundMark x1="1979" y1="22037" x2="3281" y2="20185"/>
                        <a14:foregroundMark x1="3281" y1="20185" x2="4896" y2="20093"/>
                        <a14:foregroundMark x1="4896" y1="20093" x2="7135" y2="20463"/>
                        <a14:foregroundMark x1="7135" y1="20463" x2="8021" y2="21111"/>
                        <a14:foregroundMark x1="2708" y1="22130" x2="3229" y2="24537"/>
                        <a14:foregroundMark x1="3229" y1="24537" x2="6146" y2="23056"/>
                        <a14:foregroundMark x1="6146" y1="23056" x2="6198" y2="22963"/>
                        <a14:foregroundMark x1="13698" y1="22778" x2="11771" y2="22315"/>
                        <a14:foregroundMark x1="11771" y1="22315" x2="13177" y2="21389"/>
                        <a14:foregroundMark x1="13177" y1="21389" x2="12552" y2="22870"/>
                        <a14:foregroundMark x1="13125" y1="22685" x2="13177" y2="22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95" r="83104" b="74522"/>
          <a:stretch/>
        </p:blipFill>
        <p:spPr>
          <a:xfrm>
            <a:off x="4752725" y="3924796"/>
            <a:ext cx="5796361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6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73FB0C1D-5A4A-41AD-933F-501F4DB74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docker works?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6BCE5A2-EDB3-4E66-A372-B4445FBFA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F34C9-B7AB-4109-AE36-202FADBC3B5D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B3EF0DE-8D73-4742-989A-40355D8D6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94" y="1332508"/>
            <a:ext cx="9360000" cy="424847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>
                <a:solidFill>
                  <a:srgbClr val="232F3E"/>
                </a:solidFill>
              </a:rPr>
              <a:t>Docker </a:t>
            </a:r>
            <a:r>
              <a:rPr lang="zh-TW" altLang="en-US" sz="2400" dirty="0">
                <a:solidFill>
                  <a:srgbClr val="232F3E"/>
                </a:solidFill>
              </a:rPr>
              <a:t>透過提供執行程式碼的標準方法進行運作。</a:t>
            </a:r>
            <a:r>
              <a:rPr lang="en-US" altLang="zh-TW" sz="2400" dirty="0">
                <a:solidFill>
                  <a:srgbClr val="232F3E"/>
                </a:solidFill>
              </a:rPr>
              <a:t>Docker </a:t>
            </a:r>
            <a:r>
              <a:rPr lang="zh-TW" altLang="en-US" sz="2400" dirty="0">
                <a:solidFill>
                  <a:srgbClr val="232F3E"/>
                </a:solidFill>
              </a:rPr>
              <a:t>是容器的作業系統與</a:t>
            </a:r>
            <a:r>
              <a:rPr lang="zh-TW" altLang="en-US" sz="2400" dirty="0">
                <a:solidFill>
                  <a:srgbClr val="232F3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虛擬機器</a:t>
            </a:r>
            <a:r>
              <a:rPr lang="zh-TW" altLang="en-US" sz="2400" dirty="0">
                <a:solidFill>
                  <a:srgbClr val="232F3E"/>
                </a:solidFill>
              </a:rPr>
              <a:t>虛擬化 </a:t>
            </a:r>
            <a:r>
              <a:rPr lang="en-US" altLang="zh-TW" sz="2400" dirty="0">
                <a:solidFill>
                  <a:srgbClr val="232F3E"/>
                </a:solidFill>
              </a:rPr>
              <a:t>(</a:t>
            </a:r>
            <a:r>
              <a:rPr lang="zh-TW" altLang="en-US" sz="2400" dirty="0">
                <a:solidFill>
                  <a:srgbClr val="232F3E"/>
                </a:solidFill>
              </a:rPr>
              <a:t>免除直接管理的需要</a:t>
            </a:r>
            <a:r>
              <a:rPr lang="en-US" altLang="zh-TW" sz="2400" dirty="0">
                <a:solidFill>
                  <a:srgbClr val="232F3E"/>
                </a:solidFill>
              </a:rPr>
              <a:t>) </a:t>
            </a:r>
            <a:r>
              <a:rPr lang="zh-TW" altLang="en-US" sz="2400" dirty="0">
                <a:solidFill>
                  <a:srgbClr val="232F3E"/>
                </a:solidFill>
              </a:rPr>
              <a:t>伺服器硬體的方法相似，容器可虛擬化伺服器的作業系統。</a:t>
            </a:r>
            <a:endParaRPr lang="en-US" altLang="zh-TW" sz="2400" dirty="0">
              <a:solidFill>
                <a:srgbClr val="232F3E"/>
              </a:solidFill>
            </a:endParaRP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A6F7D1F-6DCA-4A3D-B9FA-BAD458E1F1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204" b="77315" l="52708" r="94219">
                        <a14:foregroundMark x1="57865" y1="54722" x2="57865" y2="54722"/>
                        <a14:foregroundMark x1="55000" y1="43333" x2="55000" y2="43333"/>
                        <a14:foregroundMark x1="65104" y1="49352" x2="65104" y2="49352"/>
                        <a14:foregroundMark x1="65104" y1="64167" x2="65104" y2="64167"/>
                        <a14:foregroundMark x1="56510" y1="64630" x2="56510" y2="64630"/>
                        <a14:foregroundMark x1="56510" y1="55463" x2="68177" y2="50926"/>
                        <a14:foregroundMark x1="68177" y1="50926" x2="69323" y2="68056"/>
                        <a14:foregroundMark x1="69323" y1="68056" x2="64792" y2="71296"/>
                        <a14:foregroundMark x1="64792" y1="71296" x2="60313" y2="70741"/>
                        <a14:foregroundMark x1="70000" y1="42315" x2="53281" y2="42315"/>
                        <a14:foregroundMark x1="53281" y1="42315" x2="54115" y2="71204"/>
                        <a14:foregroundMark x1="54115" y1="71204" x2="59531" y2="78796"/>
                        <a14:foregroundMark x1="59531" y1="78796" x2="64531" y2="78611"/>
                        <a14:foregroundMark x1="64531" y1="78611" x2="70260" y2="48333"/>
                        <a14:foregroundMark x1="70260" y1="48333" x2="70729" y2="41204"/>
                        <a14:foregroundMark x1="52188" y1="43611" x2="54271" y2="73611"/>
                        <a14:foregroundMark x1="54271" y1="73611" x2="52760" y2="65648"/>
                        <a14:foregroundMark x1="52760" y1="65648" x2="53542" y2="42500"/>
                        <a14:foregroundMark x1="75469" y1="43889" x2="76406" y2="71667"/>
                        <a14:foregroundMark x1="76406" y1="71667" x2="87656" y2="74352"/>
                        <a14:foregroundMark x1="87656" y1="74352" x2="93281" y2="67778"/>
                        <a14:foregroundMark x1="93281" y1="67778" x2="94219" y2="48889"/>
                        <a14:foregroundMark x1="94219" y1="48889" x2="89688" y2="43056"/>
                        <a14:foregroundMark x1="89688" y1="43056" x2="77240" y2="443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691" t="37739" r="3792" b="18122"/>
          <a:stretch/>
        </p:blipFill>
        <p:spPr>
          <a:xfrm>
            <a:off x="4212382" y="3060700"/>
            <a:ext cx="5289215" cy="25922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107CBFB-2B0B-4527-9ACC-79505F2FD18F}"/>
              </a:ext>
            </a:extLst>
          </p:cNvPr>
          <p:cNvSpPr/>
          <p:nvPr/>
        </p:nvSpPr>
        <p:spPr>
          <a:xfrm>
            <a:off x="6433984" y="3852788"/>
            <a:ext cx="71394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vs</a:t>
            </a:r>
            <a:endParaRPr lang="zh-TW" altLang="en-U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8989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B891009-9889-4D83-B390-345A6AC09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754" b="44958"/>
          <a:stretch/>
        </p:blipFill>
        <p:spPr>
          <a:xfrm>
            <a:off x="4068366" y="1445216"/>
            <a:ext cx="6084676" cy="3703716"/>
          </a:xfrm>
          <a:prstGeom prst="rect">
            <a:avLst/>
          </a:prstGeom>
        </p:spPr>
      </p:pic>
      <p:sp>
        <p:nvSpPr>
          <p:cNvPr id="5" name="標題 14">
            <a:extLst>
              <a:ext uri="{FF2B5EF4-FFF2-40B4-BE49-F238E27FC236}">
                <a16:creationId xmlns:a16="http://schemas.microsoft.com/office/drawing/2014/main" id="{C42E70E2-2D5C-4689-B175-00FE5CD25C39}"/>
              </a:ext>
            </a:extLst>
          </p:cNvPr>
          <p:cNvSpPr txBox="1">
            <a:spLocks/>
          </p:cNvSpPr>
          <p:nvPr/>
        </p:nvSpPr>
        <p:spPr>
          <a:xfrm>
            <a:off x="323950" y="324396"/>
            <a:ext cx="9360000" cy="935062"/>
          </a:xfr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38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開發環境建置流程 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AA80072-0B2F-4B82-9288-6AED6BC3BC4F}"/>
              </a:ext>
            </a:extLst>
          </p:cNvPr>
          <p:cNvSpPr txBox="1"/>
          <p:nvPr/>
        </p:nvSpPr>
        <p:spPr>
          <a:xfrm>
            <a:off x="179934" y="1764556"/>
            <a:ext cx="3632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4472C4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點選</a:t>
            </a:r>
            <a:r>
              <a:rPr lang="en-US" altLang="zh-TW" dirty="0">
                <a:solidFill>
                  <a:srgbClr val="4472C4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---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開啟</a:t>
            </a:r>
            <a:r>
              <a:rPr lang="zh-TW" altLang="en-US" dirty="0">
                <a:solidFill>
                  <a:srgbClr val="4472C4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或關閉</a:t>
            </a:r>
            <a:r>
              <a:rPr lang="en-US" altLang="zh-TW" dirty="0">
                <a:solidFill>
                  <a:srgbClr val="4472C4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</a:t>
            </a:r>
            <a:r>
              <a:rPr lang="zh-TW" altLang="en-US" dirty="0">
                <a:solidFill>
                  <a:srgbClr val="4472C4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r>
              <a:rPr lang="en-US" altLang="zh-TW" dirty="0">
                <a:solidFill>
                  <a:srgbClr val="4472C4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</a:t>
            </a:r>
            <a:r>
              <a:rPr lang="zh-TW" altLang="en-US" dirty="0">
                <a:solidFill>
                  <a:srgbClr val="4472C4">
                    <a:lumMod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打開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Hyper-v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CA6324E-F90B-4D69-BA61-F35126279E12}"/>
              </a:ext>
            </a:extLst>
          </p:cNvPr>
          <p:cNvSpPr/>
          <p:nvPr/>
        </p:nvSpPr>
        <p:spPr>
          <a:xfrm>
            <a:off x="4077923" y="2898682"/>
            <a:ext cx="1944216" cy="3240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F6C8619-D8E4-4530-A177-6217C3A63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014" y="1980580"/>
            <a:ext cx="3196028" cy="326576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A9FE0E6-85AA-4679-B0D8-E1E1FA3397EA}"/>
              </a:ext>
            </a:extLst>
          </p:cNvPr>
          <p:cNvSpPr/>
          <p:nvPr/>
        </p:nvSpPr>
        <p:spPr>
          <a:xfrm>
            <a:off x="7164710" y="3355716"/>
            <a:ext cx="1440160" cy="515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上彎 9">
            <a:extLst>
              <a:ext uri="{FF2B5EF4-FFF2-40B4-BE49-F238E27FC236}">
                <a16:creationId xmlns:a16="http://schemas.microsoft.com/office/drawing/2014/main" id="{AADA0F1F-E894-4CA9-B7F0-F32D06E552E4}"/>
              </a:ext>
            </a:extLst>
          </p:cNvPr>
          <p:cNvSpPr/>
          <p:nvPr/>
        </p:nvSpPr>
        <p:spPr>
          <a:xfrm rot="5400000">
            <a:off x="5631039" y="3342748"/>
            <a:ext cx="1008112" cy="1109122"/>
          </a:xfrm>
          <a:prstGeom prst="bentUpArrow">
            <a:avLst>
              <a:gd name="adj1" fmla="val 18010"/>
              <a:gd name="adj2" fmla="val 23752"/>
              <a:gd name="adj3" fmla="val 25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AAC7E4C-16E0-4905-B4E7-8A9F0D63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6CA91-3602-41A5-90E4-83F46345331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839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A3855A5-89D2-4E48-B013-61847465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515" y="1692548"/>
            <a:ext cx="5999436" cy="2664296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004CC5B6-1D30-4E73-B858-BE08E4696A94}"/>
              </a:ext>
            </a:extLst>
          </p:cNvPr>
          <p:cNvSpPr txBox="1"/>
          <p:nvPr/>
        </p:nvSpPr>
        <p:spPr>
          <a:xfrm>
            <a:off x="467966" y="2268612"/>
            <a:ext cx="38884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到下面網址下載</a:t>
            </a:r>
            <a:r>
              <a:rPr lang="en-US" altLang="zh-TW" sz="2400" dirty="0"/>
              <a:t>Docker</a:t>
            </a:r>
          </a:p>
          <a:p>
            <a:endParaRPr lang="en-US" altLang="zh-TW" sz="2400" dirty="0"/>
          </a:p>
          <a:p>
            <a:r>
              <a:rPr lang="en-US" altLang="zh-TW" sz="2400" dirty="0"/>
              <a:t>https://www.docker.com/</a:t>
            </a:r>
            <a:endParaRPr lang="zh-TW" altLang="en-US" sz="2400" dirty="0"/>
          </a:p>
          <a:p>
            <a:endParaRPr lang="en-US" altLang="zh-TW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84FC0E-6D13-417C-9300-9FF96F96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F34C9-B7AB-4109-AE36-202FADBC3B5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74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C3479D8-6239-436D-805A-638424BB0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246" y="900460"/>
            <a:ext cx="6375376" cy="409705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2C2BC33-663C-431C-89B0-60A9091A6C62}"/>
              </a:ext>
            </a:extLst>
          </p:cNvPr>
          <p:cNvSpPr/>
          <p:nvPr/>
        </p:nvSpPr>
        <p:spPr>
          <a:xfrm>
            <a:off x="3420294" y="1116484"/>
            <a:ext cx="1584176" cy="3744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7EF37F6-9F28-46F6-88A2-8334A6D8687B}"/>
              </a:ext>
            </a:extLst>
          </p:cNvPr>
          <p:cNvSpPr txBox="1"/>
          <p:nvPr/>
        </p:nvSpPr>
        <p:spPr>
          <a:xfrm>
            <a:off x="431962" y="2124596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</a:t>
            </a:r>
            <a:r>
              <a:rPr lang="en-US" altLang="zh-TW" dirty="0"/>
              <a:t>Docker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Desktop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一鍵到底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5CA360-E7B5-4933-AE7B-41E509E56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F34C9-B7AB-4109-AE36-202FADBC3B5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208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Docker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9FCF7A7-9CF8-4872-AC0A-F44470780B44}"/>
              </a:ext>
            </a:extLst>
          </p:cNvPr>
          <p:cNvSpPr txBox="1"/>
          <p:nvPr/>
        </p:nvSpPr>
        <p:spPr>
          <a:xfrm>
            <a:off x="611982" y="1434519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01.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請先至 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Docker Hub 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申請帳號，並在瀏覽器上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完成登入動作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79298FB-D5F9-4D77-A937-F93F6F5C422D}"/>
              </a:ext>
            </a:extLst>
          </p:cNvPr>
          <p:cNvSpPr/>
          <p:nvPr/>
        </p:nvSpPr>
        <p:spPr>
          <a:xfrm>
            <a:off x="668620" y="3131824"/>
            <a:ext cx="34808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2"/>
              </a:rPr>
              <a:t>https://hub.docker.com/repository/docker/amamiyatree/devops36/tags?page=1&amp;ordering=last_updated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12A598-C2B8-4EFA-990F-0CE2446DB258}"/>
              </a:ext>
            </a:extLst>
          </p:cNvPr>
          <p:cNvSpPr txBox="1"/>
          <p:nvPr/>
        </p:nvSpPr>
        <p:spPr>
          <a:xfrm>
            <a:off x="621786" y="2638373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02.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到下面網址複製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Docker pull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指令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541B9F2-C225-493B-B8BC-CB6F07538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310" y="2052589"/>
            <a:ext cx="5804441" cy="33020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D79B630-D922-444D-B0E0-E65F575F1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36" y="4272543"/>
            <a:ext cx="44100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75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242F8050-5662-41A0-B6C9-025054352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</a:t>
            </a:r>
            <a:r>
              <a:rPr lang="en-US" altLang="zh-TW" dirty="0"/>
              <a:t>Docker Image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EC75E8-7726-4C8F-9334-4542C398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F34C9-B7AB-4109-AE36-202FADBC3B5D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F8980A3-05AA-45C8-A7C9-9C17CF4DE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倉庫分為公開倉庫（</a:t>
            </a:r>
            <a:r>
              <a:rPr lang="en-US" altLang="zh-TW" dirty="0"/>
              <a:t>Public</a:t>
            </a:r>
            <a:r>
              <a:rPr lang="zh-TW" altLang="en-US" dirty="0"/>
              <a:t>）和私有倉庫（</a:t>
            </a:r>
            <a:r>
              <a:rPr lang="en-US" altLang="zh-TW" dirty="0"/>
              <a:t>Private</a:t>
            </a:r>
            <a:r>
              <a:rPr lang="zh-TW" altLang="en-US" dirty="0"/>
              <a:t>）兩種形式。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最大的公開倉庫是 </a:t>
            </a:r>
            <a:r>
              <a:rPr lang="en-US" altLang="zh-TW" dirty="0">
                <a:solidFill>
                  <a:srgbClr val="3884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Docker Hub</a:t>
            </a:r>
            <a:r>
              <a:rPr lang="zh-TW" altLang="en-US" dirty="0"/>
              <a:t>，存放了數量龐大的映像檔供使用者下載。 </a:t>
            </a:r>
            <a:endParaRPr lang="en-US" altLang="zh-TW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/>
              <a:t>   大陸的公開倉庫包括 </a:t>
            </a:r>
            <a:r>
              <a:rPr lang="en-US" altLang="zh-TW" dirty="0">
                <a:solidFill>
                  <a:srgbClr val="3884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Docker Pool</a:t>
            </a:r>
            <a:r>
              <a:rPr lang="zh-TW" altLang="en-US" dirty="0"/>
              <a:t> 等，可以提供大陸使用者更穩定快速的存取。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dirty="0">
                <a:solidFill>
                  <a:schemeClr val="accent1"/>
                </a:solidFill>
              </a:rPr>
              <a:t>   建議使用</a:t>
            </a:r>
            <a:r>
              <a:rPr lang="en-US" altLang="zh-TW" dirty="0">
                <a:solidFill>
                  <a:schemeClr val="accent1"/>
                </a:solidFill>
              </a:rPr>
              <a:t>:Docker</a:t>
            </a:r>
            <a:r>
              <a:rPr lang="zh-TW" altLang="en-US" dirty="0">
                <a:solidFill>
                  <a:schemeClr val="accent1"/>
                </a:solidFill>
              </a:rPr>
              <a:t> </a:t>
            </a:r>
            <a:r>
              <a:rPr lang="en-US" altLang="zh-TW" dirty="0">
                <a:solidFill>
                  <a:schemeClr val="accent1"/>
                </a:solidFill>
              </a:rPr>
              <a:t>Hub</a:t>
            </a:r>
          </a:p>
          <a:p>
            <a:pPr>
              <a:lnSpc>
                <a:spcPct val="150000"/>
              </a:lnSpc>
            </a:pPr>
            <a:r>
              <a:rPr lang="zh-TW" altLang="en-US" dirty="0"/>
              <a:t>當使用者建立了自己的映像檔之後就可以使用 </a:t>
            </a:r>
            <a:r>
              <a:rPr lang="en-US" altLang="zh-TW" dirty="0"/>
              <a:t>push </a:t>
            </a:r>
            <a:r>
              <a:rPr lang="zh-TW" altLang="en-US" dirty="0"/>
              <a:t>命令將它上傳到公有或者私有倉庫，這樣下次在另外一台機器上使用這個映像檔時候，只需要從倉庫上 </a:t>
            </a:r>
            <a:r>
              <a:rPr lang="en-US" altLang="zh-TW" dirty="0"/>
              <a:t>pull </a:t>
            </a:r>
            <a:r>
              <a:rPr lang="zh-TW" altLang="en-US" dirty="0"/>
              <a:t>下來就可以了。</a:t>
            </a:r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835DBD3-5DC1-48E7-988E-220096679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29" b="89286" l="4435" r="94457">
                        <a14:foregroundMark x1="7982" y1="73214" x2="7982" y2="73214"/>
                        <a14:foregroundMark x1="4435" y1="57143" x2="4435" y2="58036"/>
                        <a14:foregroundMark x1="6874" y1="43750" x2="6874" y2="43750"/>
                        <a14:foregroundMark x1="9756" y1="43750" x2="9756" y2="43750"/>
                        <a14:foregroundMark x1="10421" y1="34821" x2="10421" y2="34821"/>
                        <a14:foregroundMark x1="13304" y1="34821" x2="13304" y2="34821"/>
                        <a14:foregroundMark x1="13304" y1="41071" x2="13304" y2="41071"/>
                        <a14:foregroundMark x1="16630" y1="35714" x2="16630" y2="35714"/>
                        <a14:foregroundMark x1="16630" y1="43750" x2="16630" y2="43750"/>
                        <a14:foregroundMark x1="16630" y1="21429" x2="16630" y2="21429"/>
                        <a14:foregroundMark x1="18847" y1="41071" x2="18847" y2="41071"/>
                        <a14:foregroundMark x1="36364" y1="58036" x2="36364" y2="58036"/>
                        <a14:foregroundMark x1="38359" y1="58036" x2="38359" y2="58036"/>
                        <a14:foregroundMark x1="46563" y1="57143" x2="46563" y2="57143"/>
                        <a14:foregroundMark x1="52993" y1="59821" x2="52993" y2="59821"/>
                        <a14:foregroundMark x1="60310" y1="60714" x2="60310" y2="61607"/>
                        <a14:foregroundMark x1="68071" y1="59821" x2="68071" y2="59821"/>
                        <a14:foregroundMark x1="76718" y1="53571" x2="76718" y2="53571"/>
                        <a14:foregroundMark x1="74723" y1="53571" x2="74723" y2="53571"/>
                        <a14:foregroundMark x1="79823" y1="58929" x2="79823" y2="58929"/>
                        <a14:foregroundMark x1="82262" y1="64286" x2="82262" y2="64286"/>
                        <a14:foregroundMark x1="86918" y1="67857" x2="86918" y2="67857"/>
                        <a14:foregroundMark x1="89357" y1="59821" x2="89357" y2="59821"/>
                        <a14:foregroundMark x1="94457" y1="67857" x2="94457" y2="67857"/>
                        <a14:foregroundMark x1="82483" y1="54464" x2="82483" y2="544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302" y="3139633"/>
            <a:ext cx="3168352" cy="78681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934253C-FEB2-4EBB-BB99-ACB8012B24D1}"/>
              </a:ext>
            </a:extLst>
          </p:cNvPr>
          <p:cNvSpPr txBox="1"/>
          <p:nvPr/>
        </p:nvSpPr>
        <p:spPr>
          <a:xfrm>
            <a:off x="-24242" y="34685"/>
            <a:ext cx="718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Docker 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建置與應用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 MongoDB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簡介與應用 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 Python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開發環境建置</a:t>
            </a:r>
          </a:p>
        </p:txBody>
      </p:sp>
    </p:spTree>
    <p:extLst>
      <p:ext uri="{BB962C8B-B14F-4D97-AF65-F5344CB8AC3E}">
        <p14:creationId xmlns:p14="http://schemas.microsoft.com/office/powerpoint/2010/main" val="3955030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Docker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Pull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3783C52-77C5-4C30-B92D-B5A21833E70D}"/>
              </a:ext>
            </a:extLst>
          </p:cNvPr>
          <p:cNvGrpSpPr/>
          <p:nvPr/>
        </p:nvGrpSpPr>
        <p:grpSpPr>
          <a:xfrm>
            <a:off x="972022" y="1043475"/>
            <a:ext cx="8784976" cy="4608471"/>
            <a:chOff x="1548086" y="1059286"/>
            <a:chExt cx="8784976" cy="4608471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49FCF7A7-9CF8-4872-AC0A-F44470780B44}"/>
                </a:ext>
              </a:extLst>
            </p:cNvPr>
            <p:cNvSpPr txBox="1"/>
            <p:nvPr/>
          </p:nvSpPr>
          <p:spPr>
            <a:xfrm>
              <a:off x="1548086" y="1120708"/>
              <a:ext cx="36724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03.</a:t>
              </a:r>
              <a:r>
                <a:rPr lang="zh-TW" altLang="en-US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請開啟命令題是字元</a:t>
              </a:r>
              <a:r>
                <a:rPr lang="en-US" altLang="zh-TW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(CMD) </a:t>
              </a:r>
              <a:endPara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DBBD809A-C115-49B7-AA0C-7EC590D34476}"/>
                </a:ext>
              </a:extLst>
            </p:cNvPr>
            <p:cNvSpPr txBox="1"/>
            <p:nvPr/>
          </p:nvSpPr>
          <p:spPr>
            <a:xfrm>
              <a:off x="1548087" y="3348474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04.</a:t>
              </a:r>
              <a:r>
                <a:rPr lang="zh-TW" altLang="en-US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貼上步驟</a:t>
              </a:r>
              <a:r>
                <a:rPr lang="en-US" altLang="zh-TW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02</a:t>
              </a:r>
              <a:r>
                <a:rPr lang="zh-TW" altLang="en-US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複製的指令</a:t>
              </a:r>
              <a:endParaRPr lang="en-US" altLang="zh-TW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AA96FB8E-402E-469B-B1F2-B0113B95D00E}"/>
                </a:ext>
              </a:extLst>
            </p:cNvPr>
            <p:cNvSpPr txBox="1"/>
            <p:nvPr/>
          </p:nvSpPr>
          <p:spPr>
            <a:xfrm>
              <a:off x="6804670" y="1059286"/>
              <a:ext cx="3528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05.</a:t>
              </a:r>
              <a:r>
                <a:rPr lang="zh-TW" altLang="en-US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開始</a:t>
              </a:r>
              <a:r>
                <a:rPr lang="en-US" altLang="zh-TW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pull</a:t>
              </a:r>
              <a:r>
                <a:rPr lang="zh-TW" altLang="en-US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並等待</a:t>
              </a:r>
              <a:r>
                <a:rPr lang="en-US" altLang="zh-TW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pull</a:t>
              </a:r>
              <a:r>
                <a:rPr lang="zh-TW" altLang="en-US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完畢</a:t>
              </a:r>
              <a:endParaRPr lang="en-US" altLang="zh-TW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BE6A7559-27C6-49CE-9D1E-BC83B6094F51}"/>
                </a:ext>
              </a:extLst>
            </p:cNvPr>
            <p:cNvSpPr txBox="1"/>
            <p:nvPr/>
          </p:nvSpPr>
          <p:spPr>
            <a:xfrm>
              <a:off x="6732662" y="3348474"/>
              <a:ext cx="22317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06.pull</a:t>
              </a:r>
              <a:r>
                <a:rPr lang="zh-TW" altLang="en-US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完畢狀態</a:t>
              </a: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C93AFFF1-AFA7-4C07-A786-A9684E04A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0094" y="1670942"/>
              <a:ext cx="4464496" cy="1114547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F6E274FA-5728-4BFA-9027-7A1841BE7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0094" y="4022479"/>
              <a:ext cx="4608512" cy="1055805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E663663-02B2-4A30-8668-EAA18CD00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4670" y="1423429"/>
              <a:ext cx="3312368" cy="1925045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8C09C6C-C1E9-49A8-BA4B-3C696C0A7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52508" y="3717806"/>
              <a:ext cx="3402855" cy="1949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4946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C54E56-00FE-486E-AE6D-C16FDAF1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F34C9-B7AB-4109-AE36-202FADBC3B5D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D9DA19E-CD48-4159-A0EF-947A53EB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教學大綱與實務應用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33917C-12DB-4ABF-87BE-4AB3F8BBC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494" y="1404516"/>
            <a:ext cx="5544096" cy="41764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2800" dirty="0"/>
              <a:t>Python</a:t>
            </a:r>
            <a:r>
              <a:rPr lang="zh-TW" altLang="en-US" sz="2800" dirty="0"/>
              <a:t> 開發環境建置</a:t>
            </a:r>
            <a:endParaRPr lang="en-US" altLang="zh-TW" sz="2800" dirty="0"/>
          </a:p>
          <a:p>
            <a:pPr>
              <a:lnSpc>
                <a:spcPct val="150000"/>
              </a:lnSpc>
            </a:pPr>
            <a:r>
              <a:rPr lang="en-US" altLang="zh-TW" sz="2800" dirty="0"/>
              <a:t>Docker </a:t>
            </a:r>
            <a:r>
              <a:rPr lang="zh-TW" altLang="en-US" sz="2800" dirty="0"/>
              <a:t>建置與應用</a:t>
            </a:r>
            <a:endParaRPr lang="en-US" altLang="zh-TW" sz="2800" dirty="0"/>
          </a:p>
          <a:p>
            <a:pPr>
              <a:lnSpc>
                <a:spcPct val="150000"/>
              </a:lnSpc>
            </a:pPr>
            <a:r>
              <a:rPr lang="en-US" altLang="zh-TW" sz="2800" dirty="0"/>
              <a:t>Mongo</a:t>
            </a:r>
            <a:r>
              <a:rPr lang="zh-TW" altLang="en-US" sz="2800" dirty="0"/>
              <a:t>資料庫簡介和實作</a:t>
            </a:r>
            <a:endParaRPr lang="en-US" altLang="zh-TW" sz="2800" dirty="0"/>
          </a:p>
          <a:p>
            <a:pPr>
              <a:lnSpc>
                <a:spcPct val="150000"/>
              </a:lnSpc>
            </a:pPr>
            <a:r>
              <a:rPr lang="en-US" altLang="zh-TW" sz="2800" dirty="0"/>
              <a:t>Flask API</a:t>
            </a:r>
          </a:p>
          <a:p>
            <a:pPr>
              <a:lnSpc>
                <a:spcPct val="150000"/>
              </a:lnSpc>
            </a:pPr>
            <a:r>
              <a:rPr lang="zh-TW" altLang="en-US" sz="2800" dirty="0"/>
              <a:t>補充資料</a:t>
            </a:r>
            <a:endParaRPr lang="en-US" altLang="zh-TW" sz="2800" dirty="0"/>
          </a:p>
          <a:p>
            <a:pPr>
              <a:lnSpc>
                <a:spcPct val="150000"/>
              </a:lnSpc>
            </a:pPr>
            <a:endParaRPr lang="zh-TW" altLang="en-US" sz="2800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9DAEA22E-EC77-476E-84C6-CB2A15AC492A}"/>
              </a:ext>
            </a:extLst>
          </p:cNvPr>
          <p:cNvSpPr/>
          <p:nvPr/>
        </p:nvSpPr>
        <p:spPr>
          <a:xfrm>
            <a:off x="5436518" y="1043324"/>
            <a:ext cx="4752528" cy="455744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5832CEA-0005-4464-A1DF-AA43A677F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655" y="252388"/>
            <a:ext cx="2232247" cy="1906710"/>
          </a:xfrm>
          <a:prstGeom prst="rect">
            <a:avLst/>
          </a:prstGeom>
        </p:spPr>
      </p:pic>
      <p:sp>
        <p:nvSpPr>
          <p:cNvPr id="16" name="圖說文字: 向左箭號 15">
            <a:extLst>
              <a:ext uri="{FF2B5EF4-FFF2-40B4-BE49-F238E27FC236}">
                <a16:creationId xmlns:a16="http://schemas.microsoft.com/office/drawing/2014/main" id="{180C0E90-C12C-4677-9C77-4D267B57CE2D}"/>
              </a:ext>
            </a:extLst>
          </p:cNvPr>
          <p:cNvSpPr/>
          <p:nvPr/>
        </p:nvSpPr>
        <p:spPr>
          <a:xfrm>
            <a:off x="7596758" y="2124596"/>
            <a:ext cx="2232248" cy="3223626"/>
          </a:xfrm>
          <a:prstGeom prst="leftArrowCallout">
            <a:avLst>
              <a:gd name="adj1" fmla="val 15601"/>
              <a:gd name="adj2" fmla="val 15079"/>
              <a:gd name="adj3" fmla="val 18734"/>
              <a:gd name="adj4" fmla="val 64977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32C2523-6974-4910-BFE2-83C4AB574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997" y="2281886"/>
            <a:ext cx="2630801" cy="308307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A16D82C-3572-4AA4-ACB3-84DA782FB9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155" y="2255594"/>
            <a:ext cx="1188835" cy="118883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3037BF1-4B5C-4976-94CC-2AF5528B56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029" y="3981936"/>
            <a:ext cx="1511985" cy="1222270"/>
          </a:xfrm>
          <a:prstGeom prst="rect">
            <a:avLst/>
          </a:prstGeom>
        </p:spPr>
      </p:pic>
      <p:sp>
        <p:nvSpPr>
          <p:cNvPr id="14" name="十字形 13">
            <a:extLst>
              <a:ext uri="{FF2B5EF4-FFF2-40B4-BE49-F238E27FC236}">
                <a16:creationId xmlns:a16="http://schemas.microsoft.com/office/drawing/2014/main" id="{913C0676-3C80-4F31-BF66-E4C3FF8802F2}"/>
              </a:ext>
            </a:extLst>
          </p:cNvPr>
          <p:cNvSpPr/>
          <p:nvPr/>
        </p:nvSpPr>
        <p:spPr>
          <a:xfrm>
            <a:off x="8892902" y="3598332"/>
            <a:ext cx="288032" cy="288032"/>
          </a:xfrm>
          <a:prstGeom prst="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0314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建立存入的文件夾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9FCF7A7-9CF8-4872-AC0A-F44470780B44}"/>
              </a:ext>
            </a:extLst>
          </p:cNvPr>
          <p:cNvSpPr txBox="1"/>
          <p:nvPr/>
        </p:nvSpPr>
        <p:spPr>
          <a:xfrm>
            <a:off x="201525" y="1549402"/>
            <a:ext cx="10131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07.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下載下面連結的壓縮檔，並執行解壓縮然後將</a:t>
            </a:r>
            <a:r>
              <a:rPr lang="en-US" altLang="zh-TW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複製到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文件資料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”(Documents)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裡面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56F326F-17A7-4207-8BA5-6E2AE560DD97}"/>
              </a:ext>
            </a:extLst>
          </p:cNvPr>
          <p:cNvSpPr txBox="1"/>
          <p:nvPr/>
        </p:nvSpPr>
        <p:spPr>
          <a:xfrm>
            <a:off x="683990" y="2268612"/>
            <a:ext cx="3844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***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注意***</a:t>
            </a:r>
            <a:b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資料夾如果要改放其他路徑，在下一步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08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掛載主機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(Host)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資料時，需要更改至所需要的路徑。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BD51C8-2FE4-442D-8A4A-82353A0E7DAC}"/>
              </a:ext>
            </a:extLst>
          </p:cNvPr>
          <p:cNvSpPr/>
          <p:nvPr/>
        </p:nvSpPr>
        <p:spPr>
          <a:xfrm>
            <a:off x="540494" y="3739607"/>
            <a:ext cx="39875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2"/>
              </a:rPr>
              <a:t>https://github.com/amamiyatree-jh/AI-Taoyuan_4th/blob/main/docker/db_file/py.zip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0EF7EEB-176F-48B5-BEF2-F751F6CCE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338" y="2063620"/>
            <a:ext cx="5347925" cy="35265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73648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執行啟動容器指令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5CE609-8FB6-498C-87C5-E40EA84A6061}"/>
              </a:ext>
            </a:extLst>
          </p:cNvPr>
          <p:cNvSpPr/>
          <p:nvPr/>
        </p:nvSpPr>
        <p:spPr>
          <a:xfrm>
            <a:off x="540494" y="1620540"/>
            <a:ext cx="92167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docker run </a:t>
            </a:r>
            <a:r>
              <a:rPr lang="en-US" altLang="zh-TW" sz="2400" dirty="0">
                <a:solidFill>
                  <a:srgbClr val="FF0000"/>
                </a:solidFill>
              </a:rPr>
              <a:t>--name DevOps36 </a:t>
            </a:r>
            <a:r>
              <a:rPr lang="en-US" altLang="zh-TW" sz="2400" dirty="0"/>
              <a:t>-</a:t>
            </a:r>
            <a:r>
              <a:rPr lang="en-US" altLang="zh-TW" sz="2400" dirty="0" err="1"/>
              <a:t>idt</a:t>
            </a:r>
            <a:r>
              <a:rPr lang="en-US" altLang="zh-TW" sz="2400" dirty="0"/>
              <a:t> --privileged=true -v </a:t>
            </a:r>
            <a:r>
              <a:rPr lang="en-US" altLang="zh-TW" sz="2400" dirty="0">
                <a:solidFill>
                  <a:srgbClr val="FF0000"/>
                </a:solidFill>
              </a:rPr>
              <a:t>D:\t12588\Documents\py</a:t>
            </a:r>
            <a:r>
              <a:rPr lang="en-US" altLang="zh-TW" sz="2400" dirty="0"/>
              <a:t>:/home/py -p 5000:5000 -p 80:80 -p 8080:8080 -p 10000:10000 -p 27017:27017 -p 3306:3306 -p 22:22 -p 8888:8888 </a:t>
            </a:r>
            <a:r>
              <a:rPr lang="en-US" altLang="zh-TW" sz="2400" dirty="0" err="1"/>
              <a:t>amamiyatree</a:t>
            </a:r>
            <a:r>
              <a:rPr lang="en-US" altLang="zh-TW" sz="2400" dirty="0"/>
              <a:t>/devops36:v001 /</a:t>
            </a:r>
            <a:r>
              <a:rPr lang="en-US" altLang="zh-TW" sz="2400" dirty="0" err="1"/>
              <a:t>sbin</a:t>
            </a:r>
            <a:r>
              <a:rPr lang="en-US" altLang="zh-TW" sz="2400" dirty="0"/>
              <a:t>/</a:t>
            </a:r>
            <a:r>
              <a:rPr lang="en-US" altLang="zh-TW" sz="2400" dirty="0" err="1"/>
              <a:t>init</a:t>
            </a:r>
            <a:endParaRPr lang="zh-TW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CCB0860-C9DB-40FD-8327-05D953CE9FD8}"/>
              </a:ext>
            </a:extLst>
          </p:cNvPr>
          <p:cNvSpPr txBox="1"/>
          <p:nvPr/>
        </p:nvSpPr>
        <p:spPr>
          <a:xfrm>
            <a:off x="6012582" y="2865422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***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紅色部分需視使用狀況做修改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***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3C76D3-BC9E-444D-9E30-014D40EEEF20}"/>
              </a:ext>
            </a:extLst>
          </p:cNvPr>
          <p:cNvSpPr txBox="1"/>
          <p:nvPr/>
        </p:nvSpPr>
        <p:spPr>
          <a:xfrm>
            <a:off x="611982" y="1253536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08.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再命令提示字元下執行下列指令啟動容器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FCF8FFD-9566-4F00-AC18-D6838FA7D53F}"/>
              </a:ext>
            </a:extLst>
          </p:cNvPr>
          <p:cNvSpPr/>
          <p:nvPr/>
        </p:nvSpPr>
        <p:spPr>
          <a:xfrm>
            <a:off x="564845" y="3226202"/>
            <a:ext cx="1595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-=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指令說明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=-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8FDEC297-2A63-4857-AF91-3E61646C8ABD}"/>
              </a:ext>
            </a:extLst>
          </p:cNvPr>
          <p:cNvGrpSpPr/>
          <p:nvPr/>
        </p:nvGrpSpPr>
        <p:grpSpPr>
          <a:xfrm>
            <a:off x="540494" y="3564756"/>
            <a:ext cx="9649072" cy="1986355"/>
            <a:chOff x="540494" y="3666633"/>
            <a:chExt cx="9649072" cy="1986355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7AAE0FFF-25AC-428E-9B8C-5ED9719C14E0}"/>
                </a:ext>
              </a:extLst>
            </p:cNvPr>
            <p:cNvGrpSpPr/>
            <p:nvPr/>
          </p:nvGrpSpPr>
          <p:grpSpPr>
            <a:xfrm>
              <a:off x="540494" y="3666633"/>
              <a:ext cx="6768492" cy="369332"/>
              <a:chOff x="540494" y="3666633"/>
              <a:chExt cx="6768492" cy="369332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D4F053A-20C2-45FE-B7FA-5AF7E3AAF8F6}"/>
                  </a:ext>
                </a:extLst>
              </p:cNvPr>
              <p:cNvSpPr/>
              <p:nvPr/>
            </p:nvSpPr>
            <p:spPr>
              <a:xfrm>
                <a:off x="540494" y="3666633"/>
                <a:ext cx="309634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--name 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指定容器主機別名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9D34A27-85CC-4FAE-B910-FCFDA78B4686}"/>
                  </a:ext>
                </a:extLst>
              </p:cNvPr>
              <p:cNvSpPr/>
              <p:nvPr/>
            </p:nvSpPr>
            <p:spPr>
              <a:xfrm>
                <a:off x="3348546" y="3666633"/>
                <a:ext cx="39604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-</a:t>
                </a:r>
                <a:r>
                  <a:rPr lang="en-US" altLang="zh-TW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idt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可使用終端機進入並在背景執行</a:t>
                </a: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04044B4-1933-490E-A00C-06E563E72F76}"/>
                </a:ext>
              </a:extLst>
            </p:cNvPr>
            <p:cNvSpPr/>
            <p:nvPr/>
          </p:nvSpPr>
          <p:spPr>
            <a:xfrm>
              <a:off x="540494" y="4001639"/>
              <a:ext cx="61109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--privileged=true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讓容器內的作業系統真正有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root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權限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3EE78FA-DD16-4B40-8C81-C8FB4CD699BF}"/>
                </a:ext>
              </a:extLst>
            </p:cNvPr>
            <p:cNvSpPr/>
            <p:nvPr/>
          </p:nvSpPr>
          <p:spPr>
            <a:xfrm>
              <a:off x="540494" y="4336645"/>
              <a:ext cx="57254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-v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掛載 主機的資料到容器裡面 </a:t>
              </a:r>
              <a:r>
                <a:rPr lang="zh-TW" altLang="en-US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主機資料</a:t>
              </a:r>
              <a:r>
                <a:rPr lang="en-US" altLang="zh-TW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容器內資料夾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DBA118F-4138-4FF4-A37C-B22CBA93B368}"/>
                </a:ext>
              </a:extLst>
            </p:cNvPr>
            <p:cNvSpPr/>
            <p:nvPr/>
          </p:nvSpPr>
          <p:spPr>
            <a:xfrm>
              <a:off x="540494" y="4671651"/>
              <a:ext cx="95765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-p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映射主機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(Host)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Port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到容器內主機的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Port </a:t>
              </a:r>
              <a:r>
                <a:rPr lang="zh-TW" altLang="en-US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主機</a:t>
              </a:r>
              <a:r>
                <a:rPr lang="en-US" altLang="zh-TW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(Host)</a:t>
              </a:r>
              <a:r>
                <a:rPr lang="zh-TW" altLang="en-US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</a:t>
              </a:r>
              <a:r>
                <a:rPr lang="en-US" altLang="zh-TW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Port:</a:t>
              </a:r>
              <a:r>
                <a:rPr lang="zh-TW" altLang="en-US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容器內主機的</a:t>
              </a:r>
              <a:r>
                <a:rPr lang="en-US" altLang="zh-TW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Port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161681E-0A05-4048-BD01-88D64D054EE7}"/>
                </a:ext>
              </a:extLst>
            </p:cNvPr>
            <p:cNvSpPr/>
            <p:nvPr/>
          </p:nvSpPr>
          <p:spPr>
            <a:xfrm>
              <a:off x="540494" y="5006657"/>
              <a:ext cx="964907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en-US" altLang="zh-TW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sbin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en-US" altLang="zh-TW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init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準備軟體執行的環境，包括系統的主機名、網絡設定、語言、文件系統格式及其他服務的啟動等。</a:t>
              </a: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03FB8C08-22C0-48A6-B6F8-F6C125C8634D}"/>
              </a:ext>
            </a:extLst>
          </p:cNvPr>
          <p:cNvSpPr/>
          <p:nvPr/>
        </p:nvSpPr>
        <p:spPr>
          <a:xfrm>
            <a:off x="561122" y="1611084"/>
            <a:ext cx="9267884" cy="1615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5499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執行步驟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3C76D3-BC9E-444D-9E30-014D40EEEF20}"/>
              </a:ext>
            </a:extLst>
          </p:cNvPr>
          <p:cNvSpPr txBox="1"/>
          <p:nvPr/>
        </p:nvSpPr>
        <p:spPr>
          <a:xfrm>
            <a:off x="35918" y="1154981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09.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執行後會無錯誤訊息並隨機產生一串亂數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如紅色框顯示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zh-TW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8E3C4EF-2566-4BDC-A98D-05F3646FB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90" y="1538333"/>
            <a:ext cx="10440988" cy="15943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BD8B26D-8C31-40AF-A237-483DE134706A}"/>
              </a:ext>
            </a:extLst>
          </p:cNvPr>
          <p:cNvSpPr/>
          <p:nvPr/>
        </p:nvSpPr>
        <p:spPr>
          <a:xfrm>
            <a:off x="0" y="2196604"/>
            <a:ext cx="4860454" cy="252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C557C4-55F8-4739-889A-92A075086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0" y="3735294"/>
            <a:ext cx="10440988" cy="1629662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3C8D6132-F7A6-471E-9750-F46ABD2EA658}"/>
              </a:ext>
            </a:extLst>
          </p:cNvPr>
          <p:cNvSpPr txBox="1"/>
          <p:nvPr/>
        </p:nvSpPr>
        <p:spPr>
          <a:xfrm>
            <a:off x="107926" y="334408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10.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使用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Docker </a:t>
            </a:r>
            <a:r>
              <a:rPr lang="en-US" altLang="zh-TW" dirty="0" err="1">
                <a:solidFill>
                  <a:schemeClr val="accent1">
                    <a:lumMod val="50000"/>
                  </a:schemeClr>
                </a:solidFill>
              </a:rPr>
              <a:t>ps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查看容器是否正確運作並</a:t>
            </a:r>
            <a:r>
              <a:rPr lang="zh-TW" altLang="en-US" b="1" dirty="0">
                <a:solidFill>
                  <a:srgbClr val="FF0000"/>
                </a:solidFill>
              </a:rPr>
              <a:t>複製容器</a:t>
            </a:r>
            <a:r>
              <a:rPr lang="en-US" altLang="zh-TW" b="1" dirty="0">
                <a:solidFill>
                  <a:srgbClr val="FF0000"/>
                </a:solidFill>
              </a:rPr>
              <a:t>ID 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如紅色框顯示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zh-TW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579CDA8-6FBA-4160-92FD-C9A49B440BF8}"/>
              </a:ext>
            </a:extLst>
          </p:cNvPr>
          <p:cNvSpPr/>
          <p:nvPr/>
        </p:nvSpPr>
        <p:spPr>
          <a:xfrm>
            <a:off x="0" y="4392848"/>
            <a:ext cx="972022" cy="252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016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執行步驟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3C76D3-BC9E-444D-9E30-014D40EEEF20}"/>
              </a:ext>
            </a:extLst>
          </p:cNvPr>
          <p:cNvSpPr txBox="1"/>
          <p:nvPr/>
        </p:nvSpPr>
        <p:spPr>
          <a:xfrm>
            <a:off x="648506" y="1466732"/>
            <a:ext cx="93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11.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將上一步複製的容器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ID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填入到下列指令紅色位置，並執行下列指令進入到容器裡。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229B750-F69C-4049-986E-AF6B4D8692AE}"/>
              </a:ext>
            </a:extLst>
          </p:cNvPr>
          <p:cNvGrpSpPr/>
          <p:nvPr/>
        </p:nvGrpSpPr>
        <p:grpSpPr>
          <a:xfrm>
            <a:off x="1620094" y="1992747"/>
            <a:ext cx="7416824" cy="872641"/>
            <a:chOff x="1764110" y="1806016"/>
            <a:chExt cx="7416824" cy="872641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F0658C3-043E-4BDE-985B-43E67B9B067C}"/>
                </a:ext>
              </a:extLst>
            </p:cNvPr>
            <p:cNvSpPr/>
            <p:nvPr/>
          </p:nvSpPr>
          <p:spPr>
            <a:xfrm>
              <a:off x="1980134" y="1806016"/>
              <a:ext cx="38676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docker exec -it </a:t>
              </a:r>
              <a:r>
                <a:rPr lang="en-US" altLang="zh-TW" b="1" dirty="0">
                  <a:solidFill>
                    <a:srgbClr val="FF0000"/>
                  </a:solidFill>
                </a:rPr>
                <a:t>cbaf1b49f60b</a:t>
              </a:r>
              <a:r>
                <a:rPr lang="en-US" altLang="zh-TW" dirty="0"/>
                <a:t> /bin/bash</a:t>
              </a:r>
              <a:endParaRPr lang="zh-TW" altLang="en-US" dirty="0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2EABBFE-50C1-42B7-8246-7D241135CCD8}"/>
                </a:ext>
              </a:extLst>
            </p:cNvPr>
            <p:cNvSpPr txBox="1"/>
            <p:nvPr/>
          </p:nvSpPr>
          <p:spPr>
            <a:xfrm>
              <a:off x="5220494" y="2219417"/>
              <a:ext cx="3960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***</a:t>
              </a:r>
              <a:r>
                <a:rPr lang="zh-TW" altLang="en-US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紅色部分需視使用狀況做修改</a:t>
              </a:r>
              <a:r>
                <a:rPr lang="en-US" altLang="zh-TW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***</a:t>
              </a:r>
              <a:endPara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07657FD-3CE0-414E-80C9-A9960C2E488F}"/>
                </a:ext>
              </a:extLst>
            </p:cNvPr>
            <p:cNvSpPr/>
            <p:nvPr/>
          </p:nvSpPr>
          <p:spPr>
            <a:xfrm>
              <a:off x="1764110" y="1806016"/>
              <a:ext cx="7416824" cy="872641"/>
            </a:xfrm>
            <a:prstGeom prst="rect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2D3BDD2E-5054-44EB-B35F-4033B1E44853}"/>
              </a:ext>
            </a:extLst>
          </p:cNvPr>
          <p:cNvGrpSpPr/>
          <p:nvPr/>
        </p:nvGrpSpPr>
        <p:grpSpPr>
          <a:xfrm>
            <a:off x="77402" y="3866976"/>
            <a:ext cx="10286184" cy="1409700"/>
            <a:chOff x="77402" y="3636764"/>
            <a:chExt cx="10286184" cy="140970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9BB5A7D-0F55-44D0-BE2C-9226BB7B8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402" y="3636764"/>
              <a:ext cx="2466975" cy="134302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6EE47539-AA0D-42C2-AFE4-0C25C1CC2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1811" y="3636764"/>
              <a:ext cx="6581775" cy="1409700"/>
            </a:xfrm>
            <a:prstGeom prst="rect">
              <a:avLst/>
            </a:prstGeom>
          </p:spPr>
        </p:pic>
        <p:sp>
          <p:nvSpPr>
            <p:cNvPr id="9" name="箭號: 向右 8">
              <a:extLst>
                <a:ext uri="{FF2B5EF4-FFF2-40B4-BE49-F238E27FC236}">
                  <a16:creationId xmlns:a16="http://schemas.microsoft.com/office/drawing/2014/main" id="{98D72597-71E6-4A11-A6D1-6898283E63E8}"/>
                </a:ext>
              </a:extLst>
            </p:cNvPr>
            <p:cNvSpPr/>
            <p:nvPr/>
          </p:nvSpPr>
          <p:spPr>
            <a:xfrm>
              <a:off x="2772222" y="4212828"/>
              <a:ext cx="864096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84E54A1-A615-4207-8E28-87E2ABA1F3B0}"/>
              </a:ext>
            </a:extLst>
          </p:cNvPr>
          <p:cNvSpPr txBox="1"/>
          <p:nvPr/>
        </p:nvSpPr>
        <p:spPr>
          <a:xfrm>
            <a:off x="2448186" y="3156295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TW" altLang="en-US" dirty="0"/>
              <a:t>此時命令提示字元會轉變為</a:t>
            </a:r>
            <a:r>
              <a:rPr lang="en-US" altLang="zh-TW" dirty="0"/>
              <a:t>Ubuntu LINUX</a:t>
            </a:r>
            <a:r>
              <a:rPr lang="zh-TW" altLang="en-US" dirty="0"/>
              <a:t>的命令列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66F414D-4980-4DEB-8925-7D7353235F83}"/>
              </a:ext>
            </a:extLst>
          </p:cNvPr>
          <p:cNvSpPr/>
          <p:nvPr/>
        </p:nvSpPr>
        <p:spPr>
          <a:xfrm>
            <a:off x="3781810" y="4572868"/>
            <a:ext cx="6226695" cy="323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7013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執行步驟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3C76D3-BC9E-444D-9E30-014D40EEEF20}"/>
              </a:ext>
            </a:extLst>
          </p:cNvPr>
          <p:cNvSpPr txBox="1"/>
          <p:nvPr/>
        </p:nvSpPr>
        <p:spPr>
          <a:xfrm>
            <a:off x="648506" y="1466732"/>
            <a:ext cx="93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11.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使用 </a:t>
            </a:r>
            <a:r>
              <a:rPr lang="en-US" altLang="zh-TW" dirty="0" err="1">
                <a:solidFill>
                  <a:schemeClr val="accent1">
                    <a:lumMod val="50000"/>
                  </a:schemeClr>
                </a:solidFill>
              </a:rPr>
              <a:t>su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切換使用者帳號到 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admin (</a:t>
            </a:r>
            <a:r>
              <a:rPr lang="zh-TW" altLang="en-US" b="1" dirty="0">
                <a:solidFill>
                  <a:srgbClr val="FF0000"/>
                </a:solidFill>
              </a:rPr>
              <a:t>如需要密碼為 </a:t>
            </a:r>
            <a:r>
              <a:rPr lang="en-US" altLang="zh-TW" b="1" dirty="0">
                <a:solidFill>
                  <a:srgbClr val="FF0000"/>
                </a:solidFill>
              </a:rPr>
              <a:t>Qq11111111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zh-TW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0A03A2E-C3C2-49D4-933D-1EA5F9B848EE}"/>
              </a:ext>
            </a:extLst>
          </p:cNvPr>
          <p:cNvSpPr txBox="1"/>
          <p:nvPr/>
        </p:nvSpPr>
        <p:spPr>
          <a:xfrm>
            <a:off x="648506" y="3492748"/>
            <a:ext cx="93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12.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使用 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cd 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切換到 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home 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工作目錄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97DD0B82-66E1-416B-A548-5E6BAA5574F2}"/>
              </a:ext>
            </a:extLst>
          </p:cNvPr>
          <p:cNvGrpSpPr/>
          <p:nvPr/>
        </p:nvGrpSpPr>
        <p:grpSpPr>
          <a:xfrm>
            <a:off x="162495" y="1896554"/>
            <a:ext cx="10220921" cy="1524000"/>
            <a:chOff x="162495" y="1896554"/>
            <a:chExt cx="10220921" cy="1524000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6B3D5E92-8CD8-480F-9B4F-60622AD0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935" y="1896554"/>
              <a:ext cx="5328592" cy="1523999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CD890592-DFE7-4435-9D14-155BDB5BC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8566" y="1896554"/>
              <a:ext cx="4514850" cy="1524000"/>
            </a:xfrm>
            <a:prstGeom prst="rect">
              <a:avLst/>
            </a:prstGeom>
          </p:spPr>
        </p:pic>
        <p:sp>
          <p:nvSpPr>
            <p:cNvPr id="13" name="箭號: 向右 12">
              <a:extLst>
                <a:ext uri="{FF2B5EF4-FFF2-40B4-BE49-F238E27FC236}">
                  <a16:creationId xmlns:a16="http://schemas.microsoft.com/office/drawing/2014/main" id="{EB66DAE7-E402-4799-BAED-A1360B8ED112}"/>
                </a:ext>
              </a:extLst>
            </p:cNvPr>
            <p:cNvSpPr/>
            <p:nvPr/>
          </p:nvSpPr>
          <p:spPr>
            <a:xfrm>
              <a:off x="4860455" y="2983859"/>
              <a:ext cx="1296144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CECB0D7-26CF-44AF-B632-8FFBABDBAA02}"/>
                </a:ext>
              </a:extLst>
            </p:cNvPr>
            <p:cNvSpPr/>
            <p:nvPr/>
          </p:nvSpPr>
          <p:spPr>
            <a:xfrm>
              <a:off x="162495" y="2628651"/>
              <a:ext cx="1889647" cy="3552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BB48923-026E-4CD1-A646-561D6AB76F05}"/>
                </a:ext>
              </a:extLst>
            </p:cNvPr>
            <p:cNvSpPr/>
            <p:nvPr/>
          </p:nvSpPr>
          <p:spPr>
            <a:xfrm>
              <a:off x="5868566" y="2484636"/>
              <a:ext cx="3024336" cy="3552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1984C776-3521-4AA4-B527-62284E7E2377}"/>
              </a:ext>
            </a:extLst>
          </p:cNvPr>
          <p:cNvGrpSpPr/>
          <p:nvPr/>
        </p:nvGrpSpPr>
        <p:grpSpPr>
          <a:xfrm>
            <a:off x="183697" y="3892668"/>
            <a:ext cx="10187097" cy="1524000"/>
            <a:chOff x="183697" y="3892668"/>
            <a:chExt cx="10187097" cy="1524000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65A7566D-9981-4A31-AC98-D711B161F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697" y="3892668"/>
              <a:ext cx="5324829" cy="15240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8EA660C6-5549-4909-A15C-C3C982879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7983" y="4111743"/>
              <a:ext cx="4682811" cy="1304925"/>
            </a:xfrm>
            <a:prstGeom prst="rect">
              <a:avLst/>
            </a:prstGeom>
          </p:spPr>
        </p:pic>
        <p:sp>
          <p:nvSpPr>
            <p:cNvPr id="22" name="箭號: 向右 21">
              <a:extLst>
                <a:ext uri="{FF2B5EF4-FFF2-40B4-BE49-F238E27FC236}">
                  <a16:creationId xmlns:a16="http://schemas.microsoft.com/office/drawing/2014/main" id="{C96CA00D-B267-4A14-9694-7C1E9975AFFB}"/>
                </a:ext>
              </a:extLst>
            </p:cNvPr>
            <p:cNvSpPr/>
            <p:nvPr/>
          </p:nvSpPr>
          <p:spPr>
            <a:xfrm>
              <a:off x="4428406" y="4932908"/>
              <a:ext cx="1296144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C444C0F-1C26-4184-8FB2-E7D56F6886A3}"/>
                </a:ext>
              </a:extLst>
            </p:cNvPr>
            <p:cNvSpPr/>
            <p:nvPr/>
          </p:nvSpPr>
          <p:spPr>
            <a:xfrm>
              <a:off x="2808901" y="4485659"/>
              <a:ext cx="1889647" cy="3552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82AA827-9BF6-4DA8-87A1-6E40012C5180}"/>
                </a:ext>
              </a:extLst>
            </p:cNvPr>
            <p:cNvSpPr/>
            <p:nvPr/>
          </p:nvSpPr>
          <p:spPr>
            <a:xfrm>
              <a:off x="8481147" y="4878982"/>
              <a:ext cx="1889647" cy="3552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F925F972-A181-4096-AB90-32DCC618D79E}"/>
              </a:ext>
            </a:extLst>
          </p:cNvPr>
          <p:cNvSpPr txBox="1"/>
          <p:nvPr/>
        </p:nvSpPr>
        <p:spPr>
          <a:xfrm>
            <a:off x="5508526" y="79890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到此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開發環境建置結束</a:t>
            </a:r>
          </a:p>
        </p:txBody>
      </p:sp>
    </p:spTree>
    <p:extLst>
      <p:ext uri="{BB962C8B-B14F-4D97-AF65-F5344CB8AC3E}">
        <p14:creationId xmlns:p14="http://schemas.microsoft.com/office/powerpoint/2010/main" val="2506830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26CF65-7C7C-43AD-A769-8E06DF9E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F34C9-B7AB-4109-AE36-202FADBC3B5D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1071A17-260E-4152-9684-B865896A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</a:t>
            </a:r>
            <a:r>
              <a:rPr lang="zh-TW" altLang="en-US" dirty="0"/>
              <a:t>實作</a:t>
            </a:r>
            <a:r>
              <a:rPr lang="en-US" altLang="zh-TW" dirty="0"/>
              <a:t>-</a:t>
            </a:r>
            <a:r>
              <a:rPr lang="zh-TW" altLang="en-US" dirty="0"/>
              <a:t>開啟</a:t>
            </a:r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6355E9-B69B-4917-9E38-D0F7909D5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494" y="1260500"/>
            <a:ext cx="4928483" cy="3723679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TW" sz="1800" b="1" dirty="0"/>
              <a:t>#</a:t>
            </a:r>
            <a:r>
              <a:rPr lang="zh-TW" altLang="en-US" sz="1800" b="1" dirty="0"/>
              <a:t>建資料夾在</a:t>
            </a:r>
            <a:r>
              <a:rPr lang="en-US" altLang="zh-TW" sz="1800" b="1" dirty="0"/>
              <a:t>local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TW" sz="1800" dirty="0"/>
              <a:t>  </a:t>
            </a:r>
            <a:r>
              <a:rPr lang="zh-TW" altLang="en-US" sz="1800" dirty="0"/>
              <a:t>進入資料夾 </a:t>
            </a:r>
            <a:r>
              <a:rPr lang="en-US" altLang="zh-TW" sz="1800" dirty="0"/>
              <a:t>cd C:\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TW" sz="1800" dirty="0"/>
              <a:t>  </a:t>
            </a:r>
            <a:r>
              <a:rPr lang="zh-TW" altLang="en-US" sz="1800" dirty="0"/>
              <a:t>創建資料夾</a:t>
            </a:r>
            <a:r>
              <a:rPr lang="en-US" altLang="zh-TW" sz="1800" dirty="0"/>
              <a:t>data md data  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TW" sz="1800" b="1" dirty="0"/>
              <a:t>#</a:t>
            </a:r>
            <a:r>
              <a:rPr lang="zh-TW" altLang="en-US" sz="1800" b="1" dirty="0"/>
              <a:t>開啟</a:t>
            </a:r>
            <a:r>
              <a:rPr lang="en-US" altLang="zh-TW" sz="1800" b="1" dirty="0" err="1"/>
              <a:t>python_image</a:t>
            </a:r>
            <a:endParaRPr lang="en-US" altLang="zh-TW" sz="1800" b="1" dirty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TW" sz="1800" dirty="0"/>
              <a:t>  docker pull python:3.6.12-stretch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TW" sz="1800" b="1" dirty="0"/>
              <a:t>#</a:t>
            </a:r>
            <a:r>
              <a:rPr lang="zh-TW" altLang="en-US" sz="1800" b="1" dirty="0"/>
              <a:t>開啟</a:t>
            </a:r>
            <a:r>
              <a:rPr lang="en-US" altLang="zh-TW" sz="1800" b="1" dirty="0" err="1"/>
              <a:t>mongo_image</a:t>
            </a:r>
            <a:endParaRPr lang="en-US" altLang="zh-TW" sz="1800" b="1" dirty="0"/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TW" sz="1800" dirty="0"/>
              <a:t>  docker pull mongo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TW" sz="1800" b="1" dirty="0"/>
              <a:t>#</a:t>
            </a:r>
            <a:r>
              <a:rPr lang="zh-TW" altLang="en-US" sz="1800" b="1" dirty="0"/>
              <a:t>移除</a:t>
            </a:r>
            <a:r>
              <a:rPr lang="en-US" altLang="zh-TW" sz="1800" b="1" dirty="0"/>
              <a:t>image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altLang="zh-TW" sz="1800" dirty="0"/>
              <a:t>  docker </a:t>
            </a:r>
            <a:r>
              <a:rPr lang="en-US" altLang="zh-TW" sz="1800" dirty="0" err="1"/>
              <a:t>rmi</a:t>
            </a:r>
            <a:r>
              <a:rPr lang="en-US" altLang="zh-TW" sz="1800" dirty="0"/>
              <a:t> "</a:t>
            </a:r>
            <a:r>
              <a:rPr lang="en-US" altLang="zh-TW" sz="1800" dirty="0" err="1"/>
              <a:t>images_name</a:t>
            </a:r>
            <a:r>
              <a:rPr lang="en-US" altLang="zh-TW" sz="1800" dirty="0"/>
              <a:t>"</a:t>
            </a:r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endParaRPr lang="zh-TW" altLang="en-US" sz="1000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0BDC384-7B96-4307-8833-076F698005F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" t="1358" r="20408" b="38589"/>
          <a:stretch/>
        </p:blipFill>
        <p:spPr>
          <a:xfrm>
            <a:off x="4932462" y="1549762"/>
            <a:ext cx="5334595" cy="3722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194C515F-D0FC-450C-8FB5-A790B4789E80}"/>
              </a:ext>
            </a:extLst>
          </p:cNvPr>
          <p:cNvSpPr/>
          <p:nvPr/>
        </p:nvSpPr>
        <p:spPr>
          <a:xfrm>
            <a:off x="5796558" y="4208339"/>
            <a:ext cx="288032" cy="14401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2DDD816D-4C9C-4AF3-B06B-4AC081EA02E1}"/>
              </a:ext>
            </a:extLst>
          </p:cNvPr>
          <p:cNvSpPr/>
          <p:nvPr/>
        </p:nvSpPr>
        <p:spPr>
          <a:xfrm>
            <a:off x="5796558" y="4500860"/>
            <a:ext cx="288032" cy="14401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2AF662BA-0BCA-4092-AAD6-D63F632430A9}"/>
              </a:ext>
            </a:extLst>
          </p:cNvPr>
          <p:cNvSpPr/>
          <p:nvPr/>
        </p:nvSpPr>
        <p:spPr>
          <a:xfrm rot="10800000">
            <a:off x="5380739" y="2340620"/>
            <a:ext cx="288032" cy="14401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C0C78AF-2D1B-4456-9C3A-A2255B590667}"/>
              </a:ext>
            </a:extLst>
          </p:cNvPr>
          <p:cNvSpPr txBox="1"/>
          <p:nvPr/>
        </p:nvSpPr>
        <p:spPr>
          <a:xfrm>
            <a:off x="-24242" y="34685"/>
            <a:ext cx="718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Docker 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建置與應用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 MongoDB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簡介與應用 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 Python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開發環境建置</a:t>
            </a:r>
          </a:p>
        </p:txBody>
      </p:sp>
    </p:spTree>
    <p:extLst>
      <p:ext uri="{BB962C8B-B14F-4D97-AF65-F5344CB8AC3E}">
        <p14:creationId xmlns:p14="http://schemas.microsoft.com/office/powerpoint/2010/main" val="3021092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46213A-537F-4EA4-8034-2B83132C9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F34C9-B7AB-4109-AE36-202FADBC3B5D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95AD28-D0F5-459B-886E-52BD0DB0A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</a:t>
            </a:r>
            <a:r>
              <a:rPr lang="zh-TW" altLang="en-US" dirty="0"/>
              <a:t>實作</a:t>
            </a:r>
            <a:r>
              <a:rPr lang="en-US" altLang="zh-TW" dirty="0"/>
              <a:t>-</a:t>
            </a:r>
            <a:r>
              <a:rPr lang="zh-TW" altLang="en-US" dirty="0"/>
              <a:t>開啟</a:t>
            </a:r>
            <a:r>
              <a:rPr lang="en-US" altLang="zh-TW" dirty="0"/>
              <a:t>container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16A57C-6494-48ED-8BA3-AC4B0EB2E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494" y="1497261"/>
            <a:ext cx="9360000" cy="4083719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800" b="1" dirty="0"/>
              <a:t>#</a:t>
            </a:r>
            <a:r>
              <a:rPr lang="zh-TW" altLang="en-US" sz="1800" b="1" dirty="0"/>
              <a:t>開啟 </a:t>
            </a:r>
            <a:r>
              <a:rPr lang="en-US" altLang="zh-TW" sz="1800" b="1" dirty="0"/>
              <a:t>MongoDB container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600" dirty="0"/>
              <a:t>	</a:t>
            </a:r>
            <a:r>
              <a:rPr lang="en-US" altLang="zh-TW" sz="1500" dirty="0"/>
              <a:t>docker run -</a:t>
            </a:r>
            <a:r>
              <a:rPr lang="en-US" altLang="zh-TW" sz="1500" dirty="0" err="1"/>
              <a:t>idt</a:t>
            </a:r>
            <a:r>
              <a:rPr lang="en-US" altLang="zh-TW" sz="1500" dirty="0"/>
              <a:t> --name mongo –v</a:t>
            </a:r>
            <a:r>
              <a:rPr lang="zh-TW" altLang="en-US" sz="1500" dirty="0"/>
              <a:t> </a:t>
            </a:r>
            <a:r>
              <a:rPr lang="en-US" altLang="zh-TW" sz="1500" dirty="0"/>
              <a:t>D:\data\db:/home/db -p 27017:27017 </a:t>
            </a:r>
            <a:r>
              <a:rPr lang="en-US" altLang="zh-TW" sz="1500" dirty="0" err="1"/>
              <a:t>mongo:latest</a:t>
            </a:r>
            <a:endParaRPr lang="en-US" altLang="zh-TW" sz="15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b="1" dirty="0"/>
              <a:t>#</a:t>
            </a:r>
            <a:r>
              <a:rPr lang="zh-TW" altLang="en-US" sz="1800" b="1" dirty="0"/>
              <a:t>開啟 </a:t>
            </a:r>
            <a:r>
              <a:rPr lang="en-US" altLang="zh-TW" sz="1800" b="1" dirty="0"/>
              <a:t>Python3.6.12-stretch container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600" dirty="0"/>
              <a:t>	</a:t>
            </a:r>
            <a:r>
              <a:rPr lang="en-US" altLang="zh-TW" sz="1400" dirty="0"/>
              <a:t>docker run -</a:t>
            </a:r>
            <a:r>
              <a:rPr lang="en-US" altLang="zh-TW" sz="1400" dirty="0" err="1"/>
              <a:t>idt</a:t>
            </a:r>
            <a:r>
              <a:rPr lang="en-US" altLang="zh-TW" sz="1400" dirty="0"/>
              <a:t> --name python -v D:\data\py:/home/py -p 5000:5000 python:3.6.12-stretch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b="1" dirty="0"/>
              <a:t>#</a:t>
            </a:r>
            <a:r>
              <a:rPr lang="zh-TW" altLang="en-US" sz="1800" b="1" dirty="0"/>
              <a:t>查看 </a:t>
            </a:r>
            <a:r>
              <a:rPr lang="en-US" altLang="zh-TW" sz="1800" b="1" dirty="0"/>
              <a:t>container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/>
              <a:t>	docker </a:t>
            </a:r>
            <a:r>
              <a:rPr lang="en-US" altLang="zh-TW" sz="1800" dirty="0" err="1"/>
              <a:t>ps</a:t>
            </a:r>
            <a:endParaRPr lang="en-US" altLang="zh-TW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b="1" dirty="0"/>
              <a:t>#</a:t>
            </a:r>
            <a:r>
              <a:rPr lang="zh-TW" altLang="en-US" sz="1800" b="1" dirty="0"/>
              <a:t>停止 </a:t>
            </a:r>
            <a:r>
              <a:rPr lang="en-US" altLang="zh-TW" sz="1800" b="1" dirty="0"/>
              <a:t>container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/>
              <a:t>	docker stop "container"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b="1" dirty="0"/>
              <a:t>#</a:t>
            </a:r>
            <a:r>
              <a:rPr lang="zh-TW" altLang="en-US" sz="1800" b="1" dirty="0"/>
              <a:t>移除 </a:t>
            </a:r>
            <a:r>
              <a:rPr lang="en-US" altLang="zh-TW" sz="1800" b="1" dirty="0"/>
              <a:t>container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800" dirty="0"/>
              <a:t>	docker rm "</a:t>
            </a:r>
            <a:r>
              <a:rPr lang="en-US" altLang="zh-TW" sz="1800" dirty="0" err="1"/>
              <a:t>container_name</a:t>
            </a:r>
            <a:r>
              <a:rPr lang="en-US" altLang="zh-TW" sz="1800" dirty="0"/>
              <a:t>"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2943560-4D7F-4CEA-9323-473520B0E9E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" r="42520" b="67183"/>
          <a:stretch/>
        </p:blipFill>
        <p:spPr>
          <a:xfrm>
            <a:off x="5076478" y="3276724"/>
            <a:ext cx="4968552" cy="2077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BFF9024-12A6-4ED3-B055-BBBC3B2531DB}"/>
              </a:ext>
            </a:extLst>
          </p:cNvPr>
          <p:cNvSpPr txBox="1"/>
          <p:nvPr/>
        </p:nvSpPr>
        <p:spPr>
          <a:xfrm>
            <a:off x="-24242" y="34685"/>
            <a:ext cx="718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Docker 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建置與應用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 MongoDB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簡介與應用 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 Python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開發環境建置</a:t>
            </a:r>
          </a:p>
        </p:txBody>
      </p:sp>
    </p:spTree>
    <p:extLst>
      <p:ext uri="{BB962C8B-B14F-4D97-AF65-F5344CB8AC3E}">
        <p14:creationId xmlns:p14="http://schemas.microsoft.com/office/powerpoint/2010/main" val="369212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F4303A-C5C4-461B-9886-5F74273C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F34C9-B7AB-4109-AE36-202FADBC3B5D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DFF66EB-E3F0-4DC3-A995-B2EBCC414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</a:t>
            </a:r>
            <a:r>
              <a:rPr lang="zh-TW" altLang="en-US" dirty="0"/>
              <a:t>實作</a:t>
            </a:r>
            <a:r>
              <a:rPr lang="en-US" altLang="zh-TW" dirty="0"/>
              <a:t>-</a:t>
            </a:r>
            <a:r>
              <a:rPr lang="zh-TW" altLang="en-US" dirty="0"/>
              <a:t>執行</a:t>
            </a:r>
            <a:r>
              <a:rPr lang="en-US" altLang="zh-TW" dirty="0"/>
              <a:t>MongoDB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5438D9-36BD-4598-BA88-B71E396748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494" y="1318763"/>
            <a:ext cx="5040040" cy="4083719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/>
              <a:t>#</a:t>
            </a:r>
            <a:r>
              <a:rPr lang="zh-TW" altLang="en-US" sz="1800" b="1" dirty="0"/>
              <a:t>連結</a:t>
            </a:r>
            <a:r>
              <a:rPr lang="en-US" altLang="zh-TW" sz="1800" b="1" dirty="0" err="1"/>
              <a:t>mongoDB</a:t>
            </a:r>
            <a:endParaRPr lang="en-US" altLang="zh-TW" sz="18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400" dirty="0"/>
              <a:t>  </a:t>
            </a:r>
            <a:r>
              <a:rPr lang="en-US" altLang="zh-TW" sz="1400" dirty="0"/>
              <a:t>docker exec mongo </a:t>
            </a:r>
            <a:r>
              <a:rPr lang="en-US" altLang="zh-TW" sz="1400" dirty="0" err="1"/>
              <a:t>mongo</a:t>
            </a:r>
            <a:r>
              <a:rPr lang="en-US" altLang="zh-TW" sz="1400" dirty="0"/>
              <a:t> --eval "print(version())"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/>
              <a:t>#</a:t>
            </a:r>
            <a:r>
              <a:rPr lang="zh-TW" altLang="en-US" sz="1800" b="1" dirty="0"/>
              <a:t>開始跑</a:t>
            </a:r>
            <a:r>
              <a:rPr lang="en-US" altLang="zh-TW" sz="1800" b="1" dirty="0" err="1"/>
              <a:t>mongoDB</a:t>
            </a:r>
            <a:endParaRPr lang="en-US" altLang="zh-TW" sz="18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400" dirty="0"/>
              <a:t>  </a:t>
            </a:r>
            <a:r>
              <a:rPr lang="en-US" altLang="zh-TW" sz="1400" dirty="0"/>
              <a:t>docker run -it </a:t>
            </a:r>
            <a:r>
              <a:rPr lang="en-US" altLang="zh-TW" sz="1400" dirty="0" err="1"/>
              <a:t>mongo:latest</a:t>
            </a:r>
            <a:r>
              <a:rPr lang="en-US" altLang="zh-TW" sz="1400" dirty="0"/>
              <a:t> mongo --host 172.17.0.1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/>
              <a:t>#</a:t>
            </a:r>
            <a:r>
              <a:rPr lang="zh-TW" altLang="en-US" sz="1800" b="1" dirty="0"/>
              <a:t>停止</a:t>
            </a:r>
            <a:r>
              <a:rPr lang="en-US" altLang="zh-TW" sz="1800" b="1" dirty="0"/>
              <a:t>container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800" dirty="0"/>
              <a:t>  </a:t>
            </a:r>
            <a:r>
              <a:rPr lang="en-US" altLang="zh-TW" sz="1800" dirty="0"/>
              <a:t>docker stop "container“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b="1" dirty="0"/>
              <a:t>#</a:t>
            </a:r>
            <a:r>
              <a:rPr lang="zh-TW" altLang="en-US" sz="1800" b="1" dirty="0"/>
              <a:t>移除</a:t>
            </a:r>
            <a:r>
              <a:rPr lang="en-US" altLang="zh-TW" sz="1800" b="1" dirty="0"/>
              <a:t>container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800" dirty="0"/>
              <a:t>  </a:t>
            </a:r>
            <a:r>
              <a:rPr lang="en-US" altLang="zh-TW" sz="1800" dirty="0"/>
              <a:t>docker rm "</a:t>
            </a:r>
            <a:r>
              <a:rPr lang="en-US" altLang="zh-TW" sz="1800" dirty="0" err="1"/>
              <a:t>container_name</a:t>
            </a:r>
            <a:r>
              <a:rPr lang="en-US" altLang="zh-TW" sz="1800" dirty="0"/>
              <a:t>"</a:t>
            </a: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2739316-1102-4CE6-92A5-B78C5CAFE42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2" t="4326" r="10378" b="6612"/>
          <a:stretch/>
        </p:blipFill>
        <p:spPr>
          <a:xfrm>
            <a:off x="5580534" y="1404516"/>
            <a:ext cx="4559005" cy="3997966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8A8CC2A-A023-467D-B62F-D3839948F1F1}"/>
              </a:ext>
            </a:extLst>
          </p:cNvPr>
          <p:cNvSpPr txBox="1"/>
          <p:nvPr/>
        </p:nvSpPr>
        <p:spPr>
          <a:xfrm>
            <a:off x="-24242" y="34685"/>
            <a:ext cx="718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Docker 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建置與應用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 MongoDB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簡介與應用 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 Python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開發環境建置</a:t>
            </a:r>
          </a:p>
        </p:txBody>
      </p:sp>
    </p:spTree>
    <p:extLst>
      <p:ext uri="{BB962C8B-B14F-4D97-AF65-F5344CB8AC3E}">
        <p14:creationId xmlns:p14="http://schemas.microsoft.com/office/powerpoint/2010/main" val="55068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- commit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448F337B-363D-4013-A2F6-5FA5B85C1B4D}"/>
              </a:ext>
            </a:extLst>
          </p:cNvPr>
          <p:cNvGrpSpPr/>
          <p:nvPr/>
        </p:nvGrpSpPr>
        <p:grpSpPr>
          <a:xfrm>
            <a:off x="107926" y="1240629"/>
            <a:ext cx="10341266" cy="4340351"/>
            <a:chOff x="107926" y="1240629"/>
            <a:chExt cx="10341266" cy="434035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CC4BE2E-43F0-492D-AC59-9F4F1452E311}"/>
                </a:ext>
              </a:extLst>
            </p:cNvPr>
            <p:cNvSpPr/>
            <p:nvPr/>
          </p:nvSpPr>
          <p:spPr>
            <a:xfrm>
              <a:off x="136644" y="1332508"/>
              <a:ext cx="7219156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將容器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(Container)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現狀儲存成一個新的影像檔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(image)</a:t>
              </a:r>
            </a:p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指令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: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docker commit [options] container [</a:t>
              </a: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xxxx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[: tag] ]</a:t>
              </a:r>
            </a:p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[options]:</a:t>
              </a:r>
            </a:p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 --m: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提交資訊</a:t>
              </a:r>
            </a:p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 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--a: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作者資訊</a:t>
              </a:r>
              <a:endPara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例如：</a:t>
              </a:r>
            </a:p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docker commit -</a:t>
              </a: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m:woNewBee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-</a:t>
              </a: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a:bigShuaiBee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Mysql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testMySql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0474E95-7087-44AB-ABFA-DCE5EC74E436}"/>
                </a:ext>
              </a:extLst>
            </p:cNvPr>
            <p:cNvSpPr/>
            <p:nvPr/>
          </p:nvSpPr>
          <p:spPr>
            <a:xfrm>
              <a:off x="107926" y="4657650"/>
              <a:ext cx="887155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docker commit -m "comment" -a "author" &lt;container&gt; &lt;</a:t>
              </a: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img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&gt;:&lt;tab&gt;</a:t>
              </a:r>
            </a:p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docker commit -m "comment" -a "author" &lt;</a:t>
              </a: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container_id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&gt; &lt;</a:t>
              </a: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img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&gt;:&lt;tab&gt;</a:t>
              </a:r>
            </a:p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docker commit -m "2nd version" -a "frank" ffmpeg-centos-0.2 ffmpeg-centos:0.2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36E6E027-7AFF-41D6-B267-ED668F748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7535" y="1240629"/>
              <a:ext cx="4446131" cy="1240337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3B87BCB-3AA8-42A2-B405-3A2CC45A5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3258" y="2484636"/>
              <a:ext cx="8765934" cy="1491459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4F41759-7058-4748-B983-E0F7B5CBD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2235" y="3968106"/>
              <a:ext cx="3365334" cy="1294049"/>
            </a:xfrm>
            <a:prstGeom prst="rect">
              <a:avLst/>
            </a:prstGeom>
          </p:spPr>
        </p:pic>
        <p:sp>
          <p:nvSpPr>
            <p:cNvPr id="7" name="箭號: 向下 6">
              <a:extLst>
                <a:ext uri="{FF2B5EF4-FFF2-40B4-BE49-F238E27FC236}">
                  <a16:creationId xmlns:a16="http://schemas.microsoft.com/office/drawing/2014/main" id="{1FE8A423-976B-42E0-BAC4-B8A996D472A0}"/>
                </a:ext>
              </a:extLst>
            </p:cNvPr>
            <p:cNvSpPr/>
            <p:nvPr/>
          </p:nvSpPr>
          <p:spPr>
            <a:xfrm>
              <a:off x="7701968" y="2406940"/>
              <a:ext cx="248673" cy="3082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" name="箭號: 向下 9">
              <a:extLst>
                <a:ext uri="{FF2B5EF4-FFF2-40B4-BE49-F238E27FC236}">
                  <a16:creationId xmlns:a16="http://schemas.microsoft.com/office/drawing/2014/main" id="{FFA0F6F6-2F92-41E0-881D-9D87D633CA27}"/>
                </a:ext>
              </a:extLst>
            </p:cNvPr>
            <p:cNvSpPr/>
            <p:nvPr/>
          </p:nvSpPr>
          <p:spPr>
            <a:xfrm>
              <a:off x="7543999" y="3770696"/>
              <a:ext cx="248673" cy="3082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CB1A194-ED14-4028-81BD-A39A4B7347C5}"/>
                </a:ext>
              </a:extLst>
            </p:cNvPr>
            <p:cNvSpPr/>
            <p:nvPr/>
          </p:nvSpPr>
          <p:spPr>
            <a:xfrm>
              <a:off x="2430363" y="3492748"/>
              <a:ext cx="3150171" cy="14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256F4C2-54D1-438F-9441-2F4FB0687558}"/>
                </a:ext>
              </a:extLst>
            </p:cNvPr>
            <p:cNvSpPr/>
            <p:nvPr/>
          </p:nvSpPr>
          <p:spPr>
            <a:xfrm>
              <a:off x="7020694" y="4716884"/>
              <a:ext cx="3312368" cy="1312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156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Docker - export / import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05F6723-A9DE-4284-8806-4DF6A819C3B0}"/>
              </a:ext>
            </a:extLst>
          </p:cNvPr>
          <p:cNvGrpSpPr/>
          <p:nvPr/>
        </p:nvGrpSpPr>
        <p:grpSpPr>
          <a:xfrm>
            <a:off x="540494" y="1183171"/>
            <a:ext cx="9440528" cy="1877529"/>
            <a:chOff x="540494" y="1327187"/>
            <a:chExt cx="9440528" cy="18775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621155B-249C-4136-896F-307E7AD43FBB}"/>
                </a:ext>
              </a:extLst>
            </p:cNvPr>
            <p:cNvSpPr/>
            <p:nvPr/>
          </p:nvSpPr>
          <p:spPr>
            <a:xfrm>
              <a:off x="540494" y="1327187"/>
              <a:ext cx="43199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指令</a:t>
              </a:r>
              <a:r>
                <a:rPr kumimoji="0" lang="sv-SE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: docker export  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只用在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container</a:t>
              </a:r>
              <a:r>
                <a:rPr kumimoji="0" lang="sv-SE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5E86649-B74B-44BD-A4F8-D026EAA8EF26}"/>
                </a:ext>
              </a:extLst>
            </p:cNvPr>
            <p:cNvSpPr/>
            <p:nvPr/>
          </p:nvSpPr>
          <p:spPr>
            <a:xfrm>
              <a:off x="551570" y="1654194"/>
              <a:ext cx="733322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把容器現狀匯出到本地 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images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</a:p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例如：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docker export 78hf5sksk6 &gt;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myubuntu.tar</a:t>
              </a:r>
            </a:p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（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docker export 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&lt;</a:t>
              </a:r>
              <a:r>
                <a:rPr kumimoji="0" lang="en-US" altLang="zh-TW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container_id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&gt; 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&gt;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&lt;target_file.tar&gt;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）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A42C615-F4DD-4ACC-8D6E-F2207845038B}"/>
                </a:ext>
              </a:extLst>
            </p:cNvPr>
            <p:cNvSpPr/>
            <p:nvPr/>
          </p:nvSpPr>
          <p:spPr>
            <a:xfrm>
              <a:off x="611982" y="2835384"/>
              <a:ext cx="93690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docker export 78hf5sksk6 myubuntu.tar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| </a:t>
              </a: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gzip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&gt; docker-img-ffmpeg-centos-0.2.tar.gz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A6975766-F53D-4BBA-956A-29A442DFBA39}"/>
                </a:ext>
              </a:extLst>
            </p:cNvPr>
            <p:cNvSpPr txBox="1"/>
            <p:nvPr/>
          </p:nvSpPr>
          <p:spPr>
            <a:xfrm>
              <a:off x="611982" y="2501090"/>
              <a:ext cx="5472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把容器現狀輸出並壓縮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以下只能在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ubuntu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使用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 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7A3D2FFF-6412-4E47-BD5C-251776283D4B}"/>
              </a:ext>
            </a:extLst>
          </p:cNvPr>
          <p:cNvGrpSpPr/>
          <p:nvPr/>
        </p:nvGrpSpPr>
        <p:grpSpPr>
          <a:xfrm>
            <a:off x="540494" y="3060700"/>
            <a:ext cx="9625837" cy="2447230"/>
            <a:chOff x="467966" y="3204716"/>
            <a:chExt cx="9625837" cy="244723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042E3EE-9964-4222-9E1A-4142576F3BDA}"/>
                </a:ext>
              </a:extLst>
            </p:cNvPr>
            <p:cNvSpPr/>
            <p:nvPr/>
          </p:nvSpPr>
          <p:spPr>
            <a:xfrm>
              <a:off x="517259" y="3539010"/>
              <a:ext cx="957654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import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：匯入容器快照檔案（本地壓縮包或下載遠端 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web 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文件），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展開保存為 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base image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b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</a:b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例如：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docker import http://example.com/exampleimage.tar &gt; </a:t>
              </a: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myname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/</a:t>
              </a: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imagecreated</a:t>
              </a:r>
              <a:endPara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（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docker </a:t>
              </a:r>
              <a:r>
                <a:rPr kumimoji="0" lang="sv-SE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import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 &lt;target_file.tar&gt; &gt;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  &lt;</a:t>
              </a:r>
              <a:r>
                <a:rPr kumimoji="0" lang="en-US" altLang="zh-TW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img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&gt;:&lt;tab&gt;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）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1BFC786-E1E8-4807-B053-40A20B1D7A38}"/>
                </a:ext>
              </a:extLst>
            </p:cNvPr>
            <p:cNvSpPr/>
            <p:nvPr/>
          </p:nvSpPr>
          <p:spPr>
            <a:xfrm>
              <a:off x="540863" y="4682986"/>
              <a:ext cx="763284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gunzip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-c &lt;xxx&gt;.tar.gz | docker import</a:t>
              </a:r>
            </a:p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gunzip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-c docker-img-ffmpeg-centos-0.2.tar.gz | docker import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1266125-5D21-458C-AF0F-C380F935ADE6}"/>
                </a:ext>
              </a:extLst>
            </p:cNvPr>
            <p:cNvSpPr/>
            <p:nvPr/>
          </p:nvSpPr>
          <p:spPr>
            <a:xfrm>
              <a:off x="533429" y="5282614"/>
              <a:ext cx="81369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cat ubuntu-14.04-x86_64-minimal.tar.gz | docker import ubuntu:14.04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DF92E3A-69D4-4AFC-A58F-5EE4B8ED2EBB}"/>
                </a:ext>
              </a:extLst>
            </p:cNvPr>
            <p:cNvSpPr/>
            <p:nvPr/>
          </p:nvSpPr>
          <p:spPr>
            <a:xfrm>
              <a:off x="467966" y="3204716"/>
              <a:ext cx="22981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指令</a:t>
              </a:r>
              <a:r>
                <a:rPr kumimoji="0" lang="sv-SE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: docker import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7EC089E-1FB8-452A-BA77-9A32FF6324E1}"/>
                </a:ext>
              </a:extLst>
            </p:cNvPr>
            <p:cNvSpPr txBox="1"/>
            <p:nvPr/>
          </p:nvSpPr>
          <p:spPr>
            <a:xfrm>
              <a:off x="611982" y="4418808"/>
              <a:ext cx="8712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將以壓縮檔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tar.gz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還原為 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base image(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以下只能在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ubuntu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使用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8429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各種搭配應用</a:t>
            </a:r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A3FCD282-6B70-4973-9366-306C09375441}"/>
              </a:ext>
            </a:extLst>
          </p:cNvPr>
          <p:cNvGrpSpPr/>
          <p:nvPr/>
        </p:nvGrpSpPr>
        <p:grpSpPr>
          <a:xfrm>
            <a:off x="-342358" y="1599102"/>
            <a:ext cx="10901604" cy="3776679"/>
            <a:chOff x="-342358" y="1599102"/>
            <a:chExt cx="10901604" cy="3776679"/>
          </a:xfrm>
        </p:grpSpPr>
        <p:pic>
          <p:nvPicPr>
            <p:cNvPr id="5" name="Picture 10" descr="Python資料處理套件part2 - Pandas 檢視與定位資料">
              <a:hlinkClick r:id="rId2"/>
              <a:extLst>
                <a:ext uri="{FF2B5EF4-FFF2-40B4-BE49-F238E27FC236}">
                  <a16:creationId xmlns:a16="http://schemas.microsoft.com/office/drawing/2014/main" id="{29FAFE38-2B38-4197-97E7-CFD48F18B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6987" y1="49547" x2="46987" y2="49547"/>
                          <a14:foregroundMark x1="51179" y1="55287" x2="51179" y2="55287"/>
                          <a14:foregroundMark x1="57118" y1="43807" x2="57118" y2="43807"/>
                          <a14:foregroundMark x1="63668" y1="44411" x2="63668" y2="44411"/>
                          <a14:foregroundMark x1="70742" y1="47432" x2="70742" y2="47432"/>
                          <a14:foregroundMark x1="76332" y1="45317" x2="76332" y2="453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42358" y="3060700"/>
              <a:ext cx="2970564" cy="858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「opencv」的圖片搜尋結果">
              <a:extLst>
                <a:ext uri="{FF2B5EF4-FFF2-40B4-BE49-F238E27FC236}">
                  <a16:creationId xmlns:a16="http://schemas.microsoft.com/office/drawing/2014/main" id="{8F3E3E98-0E16-48D5-851B-60EFA6C545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5019" y="4474533"/>
              <a:ext cx="1347763" cy="7961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「yolo」的圖片搜尋結果">
              <a:extLst>
                <a:ext uri="{FF2B5EF4-FFF2-40B4-BE49-F238E27FC236}">
                  <a16:creationId xmlns:a16="http://schemas.microsoft.com/office/drawing/2014/main" id="{6C856FB5-00CC-4592-9176-46B24CCE8B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8935" y="4500770"/>
              <a:ext cx="1249202" cy="663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「microsoft coco」的圖片搜尋結果">
              <a:extLst>
                <a:ext uri="{FF2B5EF4-FFF2-40B4-BE49-F238E27FC236}">
                  <a16:creationId xmlns:a16="http://schemas.microsoft.com/office/drawing/2014/main" id="{3CAEDB98-4B30-42E1-975D-284CC0079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933" y="4492385"/>
              <a:ext cx="1446325" cy="760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F69187FA-17C7-430F-889A-76600BEAF1A8}"/>
                </a:ext>
              </a:extLst>
            </p:cNvPr>
            <p:cNvGrpSpPr/>
            <p:nvPr/>
          </p:nvGrpSpPr>
          <p:grpSpPr>
            <a:xfrm>
              <a:off x="2844230" y="3132708"/>
              <a:ext cx="4786811" cy="690634"/>
              <a:chOff x="2772222" y="1721262"/>
              <a:chExt cx="4786811" cy="690634"/>
            </a:xfrm>
          </p:grpSpPr>
          <p:pic>
            <p:nvPicPr>
              <p:cNvPr id="2056" name="Picture 8" descr="「keras」的圖片搜尋結果">
                <a:extLst>
                  <a:ext uri="{FF2B5EF4-FFF2-40B4-BE49-F238E27FC236}">
                    <a16:creationId xmlns:a16="http://schemas.microsoft.com/office/drawing/2014/main" id="{2E74C60E-41F4-4A8D-8A24-F195223DCF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2222" y="1807467"/>
                <a:ext cx="1787872" cy="5182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「keras」的圖片搜尋結果">
                <a:extLst>
                  <a:ext uri="{FF2B5EF4-FFF2-40B4-BE49-F238E27FC236}">
                    <a16:creationId xmlns:a16="http://schemas.microsoft.com/office/drawing/2014/main" id="{D0565B3E-E6D1-438F-A8D9-A178C25BF1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4430" y="1721262"/>
                <a:ext cx="2914603" cy="690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FC3384B4-E255-4CB0-B7E9-032436987A90}"/>
                </a:ext>
              </a:extLst>
            </p:cNvPr>
            <p:cNvGrpSpPr/>
            <p:nvPr/>
          </p:nvGrpSpPr>
          <p:grpSpPr>
            <a:xfrm>
              <a:off x="2853711" y="1599102"/>
              <a:ext cx="4085493" cy="935062"/>
              <a:chOff x="2988246" y="1699890"/>
              <a:chExt cx="4085493" cy="935062"/>
            </a:xfrm>
          </p:grpSpPr>
          <p:pic>
            <p:nvPicPr>
              <p:cNvPr id="13" name="Picture 2" descr="「flask logo」的圖片搜尋結果">
                <a:extLst>
                  <a:ext uri="{FF2B5EF4-FFF2-40B4-BE49-F238E27FC236}">
                    <a16:creationId xmlns:a16="http://schemas.microsoft.com/office/drawing/2014/main" id="{431ADD42-BD3C-4C21-80A8-4A9285B19C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8246" y="1699890"/>
                <a:ext cx="1246748" cy="9350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 descr="「django」的圖片搜尋結果">
                <a:extLst>
                  <a:ext uri="{FF2B5EF4-FFF2-40B4-BE49-F238E27FC236}">
                    <a16:creationId xmlns:a16="http://schemas.microsoft.com/office/drawing/2014/main" id="{51928CB1-AAB5-4D3E-A95A-81D0EAC361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0973" y="1822782"/>
                <a:ext cx="2222766" cy="7700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40CF64A9-6567-4CA3-BEB3-FA29A96E87A0}"/>
                </a:ext>
              </a:extLst>
            </p:cNvPr>
            <p:cNvCxnSpPr/>
            <p:nvPr/>
          </p:nvCxnSpPr>
          <p:spPr>
            <a:xfrm>
              <a:off x="2196158" y="2772668"/>
              <a:ext cx="568863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BAF124A6-C32E-471C-B000-7DB01ED962D3}"/>
                </a:ext>
              </a:extLst>
            </p:cNvPr>
            <p:cNvCxnSpPr/>
            <p:nvPr/>
          </p:nvCxnSpPr>
          <p:spPr>
            <a:xfrm>
              <a:off x="2276028" y="4140820"/>
              <a:ext cx="568863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380FCC6-441F-478C-8DB4-94B3D158BDE8}"/>
                </a:ext>
              </a:extLst>
            </p:cNvPr>
            <p:cNvSpPr/>
            <p:nvPr/>
          </p:nvSpPr>
          <p:spPr>
            <a:xfrm>
              <a:off x="7812782" y="1826278"/>
              <a:ext cx="262820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Web AIP</a:t>
              </a:r>
            </a:p>
            <a:p>
              <a:pPr marL="285750" marR="0" lvl="0" indent="-28575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網路應用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7A80B54-80C5-4E2B-96F0-3B040D68A167}"/>
                </a:ext>
              </a:extLst>
            </p:cNvPr>
            <p:cNvSpPr/>
            <p:nvPr/>
          </p:nvSpPr>
          <p:spPr>
            <a:xfrm>
              <a:off x="7927802" y="4360118"/>
              <a:ext cx="262820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影像處理</a:t>
              </a:r>
              <a:endPara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  <a:p>
              <a:pPr marL="285750" marR="0" lvl="0" indent="-28575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物件辨識</a:t>
              </a:r>
              <a:endPara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  <a:p>
              <a:pPr marL="285750" marR="0" lvl="0" indent="-28575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人臉辨識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00A5370-ED7C-4DA0-88ED-C91105A29470}"/>
                </a:ext>
              </a:extLst>
            </p:cNvPr>
            <p:cNvSpPr/>
            <p:nvPr/>
          </p:nvSpPr>
          <p:spPr>
            <a:xfrm>
              <a:off x="7931040" y="2974050"/>
              <a:ext cx="262820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人工智慧</a:t>
              </a: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(AI)</a:t>
              </a:r>
            </a:p>
            <a:p>
              <a:pPr marL="285750" marR="0" lvl="0" indent="-28575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機器學習</a:t>
              </a: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(ML)</a:t>
              </a:r>
            </a:p>
            <a:p>
              <a:pPr marL="285750" marR="0" lvl="0" indent="-28575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深度學習</a:t>
              </a: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(DL)</a:t>
              </a:r>
              <a:endPara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2062" name="Picture 14" descr="「python pillow」的圖片搜尋結果">
              <a:extLst>
                <a:ext uri="{FF2B5EF4-FFF2-40B4-BE49-F238E27FC236}">
                  <a16:creationId xmlns:a16="http://schemas.microsoft.com/office/drawing/2014/main" id="{82D944BD-3EFB-43B3-BB9F-848FEFFD0F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1091" y="4591922"/>
              <a:ext cx="1347763" cy="67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1F4B89A-84FE-451E-98E6-82E49474059C}"/>
                </a:ext>
              </a:extLst>
            </p:cNvPr>
            <p:cNvGrpSpPr/>
            <p:nvPr/>
          </p:nvGrpSpPr>
          <p:grpSpPr>
            <a:xfrm>
              <a:off x="2196158" y="4494442"/>
              <a:ext cx="5671691" cy="796193"/>
              <a:chOff x="2196158" y="4494442"/>
              <a:chExt cx="5671691" cy="796193"/>
            </a:xfrm>
          </p:grpSpPr>
          <p:pic>
            <p:nvPicPr>
              <p:cNvPr id="24" name="Picture 2" descr="「opencv」的圖片搜尋結果">
                <a:extLst>
                  <a:ext uri="{FF2B5EF4-FFF2-40B4-BE49-F238E27FC236}">
                    <a16:creationId xmlns:a16="http://schemas.microsoft.com/office/drawing/2014/main" id="{941858B5-D72F-42CF-8252-9B090CD47E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0086" y="4494442"/>
                <a:ext cx="1347763" cy="7961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4" descr="「yolo」的圖片搜尋結果">
                <a:extLst>
                  <a:ext uri="{FF2B5EF4-FFF2-40B4-BE49-F238E27FC236}">
                    <a16:creationId xmlns:a16="http://schemas.microsoft.com/office/drawing/2014/main" id="{78181922-3FD9-406C-9940-7DA7FCB04C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4002" y="4520679"/>
                <a:ext cx="1249202" cy="6634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6" descr="「microsoft coco」的圖片搜尋結果">
                <a:extLst>
                  <a:ext uri="{FF2B5EF4-FFF2-40B4-BE49-F238E27FC236}">
                    <a16:creationId xmlns:a16="http://schemas.microsoft.com/office/drawing/2014/main" id="{599B22B9-2A14-4981-BC94-B4FB3F44E7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8000" y="4512294"/>
                <a:ext cx="1446325" cy="760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14" descr="「python pillow」的圖片搜尋結果">
                <a:extLst>
                  <a:ext uri="{FF2B5EF4-FFF2-40B4-BE49-F238E27FC236}">
                    <a16:creationId xmlns:a16="http://schemas.microsoft.com/office/drawing/2014/main" id="{9E56C728-9C45-4223-97FC-0A9CE0C16E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6158" y="4611831"/>
                <a:ext cx="1347763" cy="673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489291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– save</a:t>
            </a:r>
            <a:r>
              <a:rPr lang="zh-TW" altLang="en-US" dirty="0"/>
              <a:t> </a:t>
            </a:r>
            <a:r>
              <a:rPr lang="en-US" altLang="zh-TW" dirty="0"/>
              <a:t>/ load</a:t>
            </a:r>
            <a:endParaRPr lang="zh-TW" alt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E5B949D3-CB6C-40E5-97FE-FFD429D8324B}"/>
              </a:ext>
            </a:extLst>
          </p:cNvPr>
          <p:cNvGrpSpPr/>
          <p:nvPr/>
        </p:nvGrpSpPr>
        <p:grpSpPr>
          <a:xfrm>
            <a:off x="665300" y="1209723"/>
            <a:ext cx="8443626" cy="1955117"/>
            <a:chOff x="665300" y="1352785"/>
            <a:chExt cx="8443626" cy="195511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78D3AE7-84C3-4258-825C-C2E1F6B6D621}"/>
                </a:ext>
              </a:extLst>
            </p:cNvPr>
            <p:cNvSpPr/>
            <p:nvPr/>
          </p:nvSpPr>
          <p:spPr>
            <a:xfrm>
              <a:off x="665301" y="1352785"/>
              <a:ext cx="364394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指令</a:t>
              </a:r>
              <a:r>
                <a:rPr kumimoji="0" lang="sv-SE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: docker save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只用在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image</a:t>
              </a:r>
              <a:r>
                <a:rPr kumimoji="0" lang="sv-SE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E32F9E1-6413-4808-A644-6ED6E1A472F8}"/>
                </a:ext>
              </a:extLst>
            </p:cNvPr>
            <p:cNvSpPr/>
            <p:nvPr/>
          </p:nvSpPr>
          <p:spPr>
            <a:xfrm>
              <a:off x="665301" y="1705835"/>
              <a:ext cx="44198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將 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image 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儲存檔案保存為一個 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tar 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文件。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9D1E615-E7AB-4E41-A79D-144E7D3F6E23}"/>
                </a:ext>
              </a:extLst>
            </p:cNvPr>
            <p:cNvSpPr/>
            <p:nvPr/>
          </p:nvSpPr>
          <p:spPr>
            <a:xfrm>
              <a:off x="665301" y="2938570"/>
              <a:ext cx="53368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docker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save </a:t>
              </a: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myubuntu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| </a:t>
              </a: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gzip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&gt; myubuntu.tar.gz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D54CC3F-B7EC-432C-8C4E-A23E3FFC523F}"/>
                </a:ext>
              </a:extLst>
            </p:cNvPr>
            <p:cNvSpPr/>
            <p:nvPr/>
          </p:nvSpPr>
          <p:spPr>
            <a:xfrm>
              <a:off x="665301" y="2030446"/>
              <a:ext cx="844362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例如：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docker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save 78hf5sksk6 &gt;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myubuntu.tar</a:t>
              </a:r>
            </a:p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（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docker save 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&lt;</a:t>
              </a:r>
              <a:r>
                <a:rPr kumimoji="0" lang="en-US" altLang="zh-TW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img_id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&gt;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&gt;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&lt;target_file.tar&gt;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）</a:t>
              </a: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E9C5F81C-41E9-4EDB-ADAC-A1BE52B17F56}"/>
                </a:ext>
              </a:extLst>
            </p:cNvPr>
            <p:cNvSpPr txBox="1"/>
            <p:nvPr/>
          </p:nvSpPr>
          <p:spPr>
            <a:xfrm>
              <a:off x="665300" y="2632056"/>
              <a:ext cx="4987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把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image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輸出並壓縮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以下只能在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ubuntu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使用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 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9C2EBB74-1F64-4EA8-962E-5EC166004E1A}"/>
              </a:ext>
            </a:extLst>
          </p:cNvPr>
          <p:cNvGrpSpPr/>
          <p:nvPr/>
        </p:nvGrpSpPr>
        <p:grpSpPr>
          <a:xfrm>
            <a:off x="665301" y="3239166"/>
            <a:ext cx="8839780" cy="2412780"/>
            <a:chOff x="665301" y="3327703"/>
            <a:chExt cx="8839780" cy="241278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5150497-A3A4-4FB2-9E77-315E4E66685B}"/>
                </a:ext>
              </a:extLst>
            </p:cNvPr>
            <p:cNvSpPr/>
            <p:nvPr/>
          </p:nvSpPr>
          <p:spPr>
            <a:xfrm>
              <a:off x="665301" y="3633280"/>
              <a:ext cx="40702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加載 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tar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檔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轉存檔作為 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base image 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1E6D68E-78E9-49FA-8630-2F6FF836B741}"/>
                </a:ext>
              </a:extLst>
            </p:cNvPr>
            <p:cNvSpPr/>
            <p:nvPr/>
          </p:nvSpPr>
          <p:spPr>
            <a:xfrm>
              <a:off x="665301" y="4773942"/>
              <a:ext cx="763284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gunzip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-c &lt;xxx&gt;.tar.gz | docker load</a:t>
              </a:r>
            </a:p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gunzip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-c docker-img-ffmpeg-centos-0.2.tar.gz | docker load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C156A95-25DE-482D-9F51-0E6610669C89}"/>
                </a:ext>
              </a:extLst>
            </p:cNvPr>
            <p:cNvSpPr/>
            <p:nvPr/>
          </p:nvSpPr>
          <p:spPr>
            <a:xfrm>
              <a:off x="665301" y="3327703"/>
              <a:ext cx="2031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sv-S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指令</a:t>
              </a:r>
              <a:r>
                <a:rPr kumimoji="0" lang="sv-SE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: docker load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48BCD34-C2D1-48BD-80B8-287E1936054E}"/>
                </a:ext>
              </a:extLst>
            </p:cNvPr>
            <p:cNvSpPr/>
            <p:nvPr/>
          </p:nvSpPr>
          <p:spPr>
            <a:xfrm>
              <a:off x="665301" y="3934118"/>
              <a:ext cx="698741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例如：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docker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load myubuntu.tar &gt;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myubuntu</a:t>
              </a:r>
              <a:endPara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（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docker load 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&lt;target_file.tar&gt; &gt; 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&lt;</a:t>
              </a:r>
              <a:r>
                <a:rPr kumimoji="0" lang="en-US" altLang="zh-TW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img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&gt;:&lt;tab&gt;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）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8BBE01D-45D4-4ED9-BE8F-524298B52882}"/>
                </a:ext>
              </a:extLst>
            </p:cNvPr>
            <p:cNvSpPr txBox="1"/>
            <p:nvPr/>
          </p:nvSpPr>
          <p:spPr>
            <a:xfrm>
              <a:off x="792113" y="4492530"/>
              <a:ext cx="8712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將以壓縮檔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tar.gz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還原為 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base image(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以下只能在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ubuntu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使用</a:t>
              </a: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) </a:t>
              </a: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67B205A-8510-453D-8364-D4E678894F49}"/>
                </a:ext>
              </a:extLst>
            </p:cNvPr>
            <p:cNvSpPr/>
            <p:nvPr/>
          </p:nvSpPr>
          <p:spPr>
            <a:xfrm>
              <a:off x="665301" y="5371151"/>
              <a:ext cx="81369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cat ubuntu-14.04-x86_64-minimal.tar.gz | docker load ubuntu:14.04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971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4B93A32-BD3D-4C60-9429-4108AC063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分享上傳</a:t>
            </a:r>
            <a:r>
              <a:rPr lang="en-US" altLang="zh-TW" dirty="0"/>
              <a:t>Docker Image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D34710B-E0A5-474F-8ED4-759A028F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F34C9-B7AB-4109-AE36-202FADBC3B5D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A83DD51-7928-4BD6-A8C5-66E792A06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/>
              <a:t>需要註冊 </a:t>
            </a:r>
            <a:r>
              <a:rPr lang="en-US" altLang="zh-TW" sz="2400" dirty="0"/>
              <a:t>Docker Hub </a:t>
            </a:r>
            <a:r>
              <a:rPr lang="zh-TW" altLang="en-US" sz="2400" dirty="0"/>
              <a:t>帳號</a:t>
            </a:r>
            <a:endParaRPr lang="en-US" altLang="zh-TW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/>
              <a:t>把 </a:t>
            </a:r>
            <a:r>
              <a:rPr lang="en-US" altLang="zh-TW" sz="2400" dirty="0"/>
              <a:t>Docker Image Push </a:t>
            </a:r>
            <a:r>
              <a:rPr lang="zh-TW" altLang="en-US" sz="2400" dirty="0"/>
              <a:t>到 </a:t>
            </a:r>
            <a:r>
              <a:rPr lang="en-US" altLang="zh-TW" sz="2400" dirty="0"/>
              <a:t>Docker Hub </a:t>
            </a:r>
            <a:r>
              <a:rPr lang="zh-TW" altLang="en-US" sz="2400" dirty="0"/>
              <a:t>上 </a:t>
            </a:r>
            <a:r>
              <a:rPr lang="en-US" altLang="zh-TW" sz="2400" dirty="0"/>
              <a:t>(</a:t>
            </a:r>
            <a:r>
              <a:rPr lang="zh-TW" altLang="en-US" sz="2400" dirty="0"/>
              <a:t>需要把 </a:t>
            </a:r>
            <a:r>
              <a:rPr lang="en-US" altLang="zh-TW" sz="2400" dirty="0"/>
              <a:t>Docker Image </a:t>
            </a:r>
            <a:r>
              <a:rPr lang="zh-TW" altLang="en-US" sz="2400" dirty="0"/>
              <a:t>加上 </a:t>
            </a:r>
            <a:r>
              <a:rPr lang="en-US" altLang="zh-TW" sz="2400" dirty="0"/>
              <a:t>tag)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sv-SE" altLang="zh-TW" sz="2400" dirty="0"/>
              <a:t>	</a:t>
            </a:r>
            <a:r>
              <a:rPr lang="sv-SE" altLang="zh-TW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 tag ${Image Name} DockerHub</a:t>
            </a: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帳號</a:t>
            </a: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sv-SE" altLang="zh-TW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Name</a:t>
            </a:r>
            <a:endParaRPr lang="en-US" altLang="zh-TW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zh-TW" altLang="en-US" sz="2400" dirty="0"/>
              <a:t>輸入 </a:t>
            </a:r>
            <a:r>
              <a:rPr lang="en-US" altLang="zh-TW" sz="2400" dirty="0"/>
              <a:t>docker login </a:t>
            </a:r>
            <a:r>
              <a:rPr lang="zh-TW" altLang="en-US" sz="2400" dirty="0"/>
              <a:t>指令登入到 </a:t>
            </a:r>
            <a:r>
              <a:rPr lang="en-US" altLang="zh-TW" sz="2400" dirty="0"/>
              <a:t>Docker Hub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zh-TW" altLang="en-US" sz="2400" dirty="0"/>
              <a:t>使用 </a:t>
            </a:r>
            <a:r>
              <a:rPr lang="en-US" altLang="zh-TW" sz="2400" dirty="0"/>
              <a:t>docker push </a:t>
            </a:r>
            <a:r>
              <a:rPr lang="zh-TW" altLang="en-US" sz="2400" dirty="0"/>
              <a:t>指令把 </a:t>
            </a:r>
            <a:r>
              <a:rPr lang="en-US" altLang="zh-TW" sz="2400" dirty="0"/>
              <a:t>Docker Image Push </a:t>
            </a:r>
            <a:r>
              <a:rPr lang="zh-TW" altLang="en-US" sz="2400" dirty="0"/>
              <a:t>到 </a:t>
            </a:r>
            <a:r>
              <a:rPr lang="en-US" altLang="zh-TW" sz="2400" dirty="0"/>
              <a:t>Docker Hub </a:t>
            </a:r>
            <a:r>
              <a:rPr lang="zh-TW" altLang="en-US" sz="2400" dirty="0"/>
              <a:t>裡</a:t>
            </a:r>
            <a:endParaRPr lang="en-US" altLang="zh-TW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/>
              <a:t>	</a:t>
            </a: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 push </a:t>
            </a:r>
            <a:r>
              <a:rPr lang="sv-SE" altLang="zh-TW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DockerHub</a:t>
            </a: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帳號</a:t>
            </a: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sv-SE" altLang="zh-TW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Name</a:t>
            </a:r>
          </a:p>
          <a:p>
            <a:pPr marL="0" indent="0">
              <a:buNone/>
            </a:pPr>
            <a:endParaRPr lang="en-US" altLang="zh-TW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r>
              <a:rPr lang="zh-TW" altLang="en-US" sz="600" dirty="0"/>
              <a:t>參考資料</a:t>
            </a:r>
            <a:r>
              <a:rPr lang="en-US" altLang="zh-TW" sz="600" dirty="0"/>
              <a:t>:</a:t>
            </a:r>
            <a:r>
              <a:rPr lang="zh-TW" altLang="en-US" sz="600" dirty="0"/>
              <a:t> </a:t>
            </a:r>
            <a:r>
              <a:rPr lang="en-US" altLang="zh-TW" sz="600" dirty="0">
                <a:hlinkClick r:id="rId2"/>
              </a:rPr>
              <a:t>https://ithelp.ithome.com.tw/articles/10191139</a:t>
            </a:r>
            <a:endParaRPr lang="en-US" altLang="zh-TW" sz="600" dirty="0"/>
          </a:p>
          <a:p>
            <a:pPr marL="457200" indent="-457200">
              <a:buFont typeface="+mj-lt"/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/>
            </a:pPr>
            <a:endParaRPr lang="zh-TW" altLang="en-US" sz="2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33E5C08-C715-4BD1-9A47-17A1E2872E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259" b="71204" l="31615" r="39375">
                        <a14:foregroundMark x1="34115" y1="55370" x2="34115" y2="55370"/>
                        <a14:foregroundMark x1="36979" y1="55093" x2="36979" y2="55093"/>
                        <a14:foregroundMark x1="38542" y1="59167" x2="38542" y2="59444"/>
                        <a14:foregroundMark x1="37083" y1="64815" x2="36771" y2="65093"/>
                        <a14:foregroundMark x1="37500" y1="64444" x2="36458" y2="65093"/>
                        <a14:foregroundMark x1="33438" y1="64630" x2="35156" y2="65926"/>
                        <a14:foregroundMark x1="35156" y1="65278" x2="36458" y2="65185"/>
                        <a14:foregroundMark x1="38333" y1="59074" x2="37760" y2="63704"/>
                        <a14:foregroundMark x1="38438" y1="59074" x2="34323" y2="54630"/>
                        <a14:foregroundMark x1="34323" y1="54630" x2="32292" y2="61944"/>
                        <a14:foregroundMark x1="32292" y1="61944" x2="33229" y2="63611"/>
                        <a14:foregroundMark x1="32708" y1="69074" x2="32708" y2="69074"/>
                        <a14:foregroundMark x1="32813" y1="69259" x2="32813" y2="69259"/>
                        <a14:foregroundMark x1="32656" y1="69167" x2="32656" y2="69167"/>
                        <a14:foregroundMark x1="32969" y1="68704" x2="32969" y2="68704"/>
                        <a14:foregroundMark x1="32760" y1="68889" x2="37917" y2="69167"/>
                        <a14:foregroundMark x1="36771" y1="54444" x2="36771" y2="54444"/>
                        <a14:foregroundMark x1="34531" y1="54259" x2="34375" y2="54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89" t="53678" r="59656" b="26705"/>
          <a:stretch/>
        </p:blipFill>
        <p:spPr>
          <a:xfrm>
            <a:off x="7884790" y="219351"/>
            <a:ext cx="1944216" cy="222196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A1320F4-353A-4FBA-B20A-9FC6476C5EF9}"/>
              </a:ext>
            </a:extLst>
          </p:cNvPr>
          <p:cNvSpPr txBox="1"/>
          <p:nvPr/>
        </p:nvSpPr>
        <p:spPr>
          <a:xfrm>
            <a:off x="-24242" y="34685"/>
            <a:ext cx="718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Docker 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建置與應用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 MongoDB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簡介與應用 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 Python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開發環境建置</a:t>
            </a:r>
          </a:p>
        </p:txBody>
      </p:sp>
    </p:spTree>
    <p:extLst>
      <p:ext uri="{BB962C8B-B14F-4D97-AF65-F5344CB8AC3E}">
        <p14:creationId xmlns:p14="http://schemas.microsoft.com/office/powerpoint/2010/main" val="2665984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8481905-46D9-46BF-B301-AAC49D914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68313"/>
            <a:ext cx="9361488" cy="935037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MongoDB</a:t>
            </a:r>
            <a:r>
              <a:rPr lang="zh-TW" altLang="en-US" dirty="0"/>
              <a:t>介紹大綱</a:t>
            </a:r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45E59953-D2DC-4BF1-824B-02448485B2D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53785" y="1758901"/>
            <a:ext cx="9180513" cy="4097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rgbClr val="232F3E"/>
                </a:solidFill>
                <a:latin typeface="Helvetica" panose="020B0604020202020204" pitchFamily="34" charset="0"/>
              </a:rPr>
              <a:t>MongoDB</a:t>
            </a:r>
            <a:r>
              <a:rPr lang="zh-TW" altLang="en-US" sz="2800" dirty="0">
                <a:solidFill>
                  <a:srgbClr val="232F3E"/>
                </a:solidFill>
                <a:latin typeface="Helvetica" panose="020B0604020202020204" pitchFamily="34" charset="0"/>
              </a:rPr>
              <a:t>介紹</a:t>
            </a:r>
            <a:endParaRPr lang="en-US" altLang="zh-TW" sz="2800" dirty="0">
              <a:solidFill>
                <a:srgbClr val="232F3E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rgbClr val="232F3E"/>
                </a:solidFill>
                <a:latin typeface="Helvetica" panose="020B0604020202020204" pitchFamily="34" charset="0"/>
              </a:rPr>
              <a:t>MongoDB</a:t>
            </a:r>
            <a:r>
              <a:rPr lang="zh-TW" altLang="en-US" sz="2800" dirty="0">
                <a:solidFill>
                  <a:srgbClr val="232F3E"/>
                </a:solidFill>
                <a:latin typeface="Helvetica" panose="020B0604020202020204" pitchFamily="34" charset="0"/>
              </a:rPr>
              <a:t>安裝</a:t>
            </a:r>
            <a:endParaRPr lang="en-US" altLang="zh-TW" sz="2800" dirty="0">
              <a:solidFill>
                <a:srgbClr val="232F3E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rgbClr val="232F3E"/>
                </a:solidFill>
                <a:latin typeface="Helvetica" panose="020B0604020202020204" pitchFamily="34" charset="0"/>
              </a:rPr>
              <a:t>MongoDB</a:t>
            </a:r>
            <a:r>
              <a:rPr lang="zh-TW" altLang="en-US" sz="2800" dirty="0">
                <a:solidFill>
                  <a:srgbClr val="232F3E"/>
                </a:solidFill>
                <a:latin typeface="Helvetica" panose="020B0604020202020204" pitchFamily="34" charset="0"/>
              </a:rPr>
              <a:t>指令</a:t>
            </a:r>
            <a:endParaRPr lang="en-US" altLang="zh-TW" sz="2800" dirty="0">
              <a:solidFill>
                <a:srgbClr val="232F3E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rgbClr val="232F3E"/>
                </a:solidFill>
                <a:latin typeface="Helvetica" panose="020B0604020202020204" pitchFamily="34" charset="0"/>
              </a:rPr>
              <a:t>延伸應用與常見問題</a:t>
            </a:r>
            <a:endParaRPr lang="en-US" altLang="zh-TW" sz="2800" dirty="0">
              <a:solidFill>
                <a:srgbClr val="232F3E"/>
              </a:solidFill>
              <a:latin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sz="2800" dirty="0">
              <a:solidFill>
                <a:srgbClr val="232F3E"/>
              </a:solidFill>
              <a:latin typeface="Helvetica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800" dirty="0">
              <a:solidFill>
                <a:srgbClr val="232F3E"/>
              </a:solidFill>
              <a:latin typeface="Helvetica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70DBECD-6A77-4B43-B129-150210408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478" y="2303531"/>
            <a:ext cx="4854776" cy="12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28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27" y="382281"/>
            <a:ext cx="9648552" cy="935062"/>
          </a:xfrm>
        </p:spPr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 </a:t>
            </a:r>
            <a:r>
              <a:rPr lang="zh-TW" altLang="en-US" dirty="0">
                <a:solidFill>
                  <a:schemeClr val="accent1"/>
                </a:solidFill>
              </a:rPr>
              <a:t>介紹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5D0841D-E2E1-44AC-8750-0D203E62A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內容版面配置區 15">
            <a:extLst>
              <a:ext uri="{FF2B5EF4-FFF2-40B4-BE49-F238E27FC236}">
                <a16:creationId xmlns:a16="http://schemas.microsoft.com/office/drawing/2014/main" id="{45E59953-D2DC-4BF1-824B-02448485B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42" y="1188492"/>
            <a:ext cx="9780820" cy="42484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cs typeface="Arial" panose="020B0604020202020204" pitchFamily="34" charset="0"/>
              </a:rPr>
              <a:t>MongoDB</a:t>
            </a:r>
            <a:r>
              <a:rPr lang="zh-TW" altLang="en-US" dirty="0"/>
              <a:t>是一款為</a:t>
            </a:r>
            <a:r>
              <a:rPr lang="en-US" altLang="zh-TW" dirty="0"/>
              <a:t>web</a:t>
            </a:r>
            <a:r>
              <a:rPr lang="zh-TW" altLang="en-US" dirty="0"/>
              <a:t>應用程式和網際網路基礎設施設計的資料庫管理系統。</a:t>
            </a:r>
            <a:endParaRPr lang="en-US" altLang="zh-TW" b="1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提出的是文檔，集合的概念，</a:t>
            </a:r>
            <a:r>
              <a:rPr lang="zh-TW" altLang="en-US" dirty="0">
                <a:solidFill>
                  <a:srgbClr val="FF0000"/>
                </a:solidFill>
              </a:rPr>
              <a:t>使用</a:t>
            </a:r>
            <a:r>
              <a:rPr lang="en-US" altLang="zh-TW" dirty="0">
                <a:solidFill>
                  <a:srgbClr val="FF0000"/>
                </a:solidFill>
              </a:rPr>
              <a:t>BSON</a:t>
            </a:r>
            <a:r>
              <a:rPr lang="zh-TW" altLang="en-US" dirty="0">
                <a:solidFill>
                  <a:srgbClr val="FF0000"/>
                </a:solidFill>
              </a:rPr>
              <a:t>（類</a:t>
            </a:r>
            <a:r>
              <a:rPr lang="en-US" altLang="zh-TW" dirty="0">
                <a:solidFill>
                  <a:srgbClr val="FF0000"/>
                </a:solidFill>
              </a:rPr>
              <a:t>JSON</a:t>
            </a:r>
            <a:r>
              <a:rPr lang="zh-TW" altLang="en-US" dirty="0">
                <a:solidFill>
                  <a:srgbClr val="FF0000"/>
                </a:solidFill>
              </a:rPr>
              <a:t>）作為其數據模型結構</a:t>
            </a:r>
            <a:endParaRPr lang="en-US" altLang="zh-TW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易伸縮自動故障轉移。易伸縮指的是</a:t>
            </a:r>
            <a:r>
              <a:rPr lang="zh-TW" altLang="en-US" dirty="0">
                <a:solidFill>
                  <a:srgbClr val="FF0000"/>
                </a:solidFill>
              </a:rPr>
              <a:t>提供分片能力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b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</a:br>
            <a:br>
              <a:rPr lang="zh-TW" altLang="en-US" sz="2800" dirty="0"/>
            </a:br>
            <a:br>
              <a:rPr lang="zh-TW" altLang="en-US" sz="2800" dirty="0"/>
            </a:b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5197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4148E7-9BAD-4565-9607-DBA055C47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1071A17-260E-4152-9684-B865896A7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94" y="320887"/>
            <a:ext cx="9360000" cy="936000"/>
          </a:xfrm>
        </p:spPr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 </a:t>
            </a:r>
            <a:r>
              <a:rPr lang="zh-TW" altLang="en-US" dirty="0">
                <a:solidFill>
                  <a:schemeClr val="accent1"/>
                </a:solidFill>
              </a:rPr>
              <a:t>與 </a:t>
            </a:r>
            <a:r>
              <a:rPr lang="en-US" altLang="zh-TW" dirty="0">
                <a:solidFill>
                  <a:schemeClr val="accent1"/>
                </a:solidFill>
              </a:rPr>
              <a:t>MySQL                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6355E9-B69B-4917-9E38-D0F7909D5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494" y="1548532"/>
            <a:ext cx="5976144" cy="4083719"/>
          </a:xfrm>
        </p:spPr>
        <p:txBody>
          <a:bodyPr/>
          <a:lstStyle/>
          <a:p>
            <a:pPr marL="0" indent="0" fontAlgn="base">
              <a:lnSpc>
                <a:spcPct val="100000"/>
              </a:lnSpc>
              <a:buNone/>
            </a:pPr>
            <a:r>
              <a:rPr lang="zh-TW" altLang="en-US" sz="1100" dirty="0"/>
              <a:t>       </a:t>
            </a:r>
            <a:r>
              <a:rPr lang="zh-TW" altLang="en-US" sz="1050" dirty="0"/>
              <a:t>           </a:t>
            </a:r>
            <a:r>
              <a:rPr lang="zh-TW" altLang="zh-TW" sz="1050" u="sng" dirty="0"/>
              <a:t>關聯性資料庫</a:t>
            </a:r>
            <a:r>
              <a:rPr lang="zh-TW" altLang="en-US" sz="1050" u="sng" dirty="0"/>
              <a:t> </a:t>
            </a:r>
            <a:endParaRPr lang="en-US" altLang="zh-TW" sz="1050" u="sng" dirty="0"/>
          </a:p>
          <a:p>
            <a:pPr marL="0" indent="0" fontAlgn="base">
              <a:lnSpc>
                <a:spcPct val="100000"/>
              </a:lnSpc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資料庫正規化，可以約束得以保證數據的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完整性與唯一性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SQL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類型的資料庫常用於對數據完整性較高的系統。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fontAlgn="base">
              <a:lnSpc>
                <a:spcPct val="100000"/>
              </a:lnSpc>
              <a:buNone/>
            </a:pPr>
            <a:endParaRPr lang="en-US" altLang="zh-TW" sz="1050" dirty="0"/>
          </a:p>
          <a:p>
            <a:pPr marL="0" indent="0" fontAlgn="base">
              <a:lnSpc>
                <a:spcPct val="100000"/>
              </a:lnSpc>
              <a:buNone/>
            </a:pPr>
            <a:r>
              <a:rPr lang="zh-TW" altLang="en-US" sz="1100" dirty="0"/>
              <a:t>              </a:t>
            </a:r>
            <a:r>
              <a:rPr lang="zh-TW" altLang="en-US" sz="1050" dirty="0"/>
              <a:t>   </a:t>
            </a:r>
            <a:r>
              <a:rPr lang="zh-TW" altLang="zh-TW" sz="1050" u="sng" dirty="0"/>
              <a:t>非關聯性資料庫</a:t>
            </a:r>
            <a:endParaRPr lang="en-US" altLang="zh-TW" sz="1050" u="sng" dirty="0"/>
          </a:p>
          <a:p>
            <a:pPr marL="0" indent="0" fontAlgn="base">
              <a:lnSpc>
                <a:spcPct val="100000"/>
              </a:lnSpc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沒有固定的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Schema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，正因為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MongoDB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少了一些這樣的約束條件，可以讓數據的存儲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數據結構更靈活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存儲速度快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可自由定義資料文件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(document) </a:t>
            </a: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的結構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fontAlgn="base">
              <a:buNone/>
            </a:pPr>
            <a:endParaRPr lang="zh-TW" altLang="en-US" sz="1050" dirty="0">
              <a:latin typeface="+mn-ea"/>
              <a:ea typeface="+mn-ea"/>
            </a:endParaRPr>
          </a:p>
          <a:p>
            <a:pPr marL="0" indent="0">
              <a:buNone/>
            </a:pPr>
            <a:br>
              <a:rPr lang="zh-TW" altLang="en-US" sz="1100" dirty="0"/>
            </a:br>
            <a:br>
              <a:rPr lang="zh-TW" altLang="en-US" sz="1100" dirty="0"/>
            </a:br>
            <a:br>
              <a:rPr lang="zh-TW" altLang="en-US" sz="1100" dirty="0"/>
            </a:br>
            <a:br>
              <a:rPr lang="zh-TW" altLang="en-US" sz="1100" dirty="0"/>
            </a:br>
            <a:br>
              <a:rPr lang="zh-TW" altLang="en-US" sz="1100" dirty="0">
                <a:latin typeface="+mn-ea"/>
                <a:ea typeface="+mn-ea"/>
              </a:rPr>
            </a:br>
            <a:endParaRPr lang="zh-TW" altLang="en-US" sz="1100" dirty="0">
              <a:latin typeface="+mn-ea"/>
              <a:ea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9B1EB3E-BCAE-4D9C-8A46-EA3B93C5C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104" y="1256887"/>
            <a:ext cx="3261114" cy="40254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6855621-F5A4-4B2A-9F19-5A11D9B1B6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167" y1="47041" x2="21167" y2="47041"/>
                        <a14:foregroundMark x1="67833" y1="50592" x2="67833" y2="50592"/>
                        <a14:foregroundMark x1="77333" y1="51479" x2="77333" y2="514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09" t="21840" r="11111" b="14065"/>
          <a:stretch/>
        </p:blipFill>
        <p:spPr>
          <a:xfrm>
            <a:off x="755998" y="2827868"/>
            <a:ext cx="1583452" cy="76252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06D2C36-6D4F-4F9D-81CB-C64DBF0BBE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60" y="1404516"/>
            <a:ext cx="1512168" cy="67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91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1A04E5-01A3-4E61-99EA-74FD45C2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1071A17-260E-4152-9684-B865896A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accent1"/>
                </a:solidFill>
              </a:rPr>
              <a:t>以下考慮選擇 </a:t>
            </a:r>
            <a:r>
              <a:rPr lang="en-US" altLang="zh-TW" dirty="0">
                <a:solidFill>
                  <a:schemeClr val="accent1"/>
                </a:solidFill>
              </a:rPr>
              <a:t>MongoDB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6355E9-B69B-4917-9E38-D0F7909D5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494" y="1404516"/>
            <a:ext cx="9360000" cy="3939703"/>
          </a:xfrm>
        </p:spPr>
        <p:txBody>
          <a:bodyPr/>
          <a:lstStyle/>
          <a:p>
            <a:pPr marL="0" indent="0">
              <a:buNone/>
            </a:pPr>
            <a:endParaRPr lang="en-US" altLang="zh-TW" sz="2800" b="1" dirty="0"/>
          </a:p>
          <a:p>
            <a:r>
              <a:rPr lang="zh-TW" altLang="zh-TW" sz="2200" dirty="0"/>
              <a:t>想快速啟動小專案測試</a:t>
            </a:r>
            <a:r>
              <a:rPr lang="en-US" altLang="zh-TW" sz="2200" dirty="0"/>
              <a:t> idea </a:t>
            </a:r>
          </a:p>
          <a:p>
            <a:endParaRPr lang="zh-TW" altLang="zh-TW" sz="2200" dirty="0"/>
          </a:p>
          <a:p>
            <a:r>
              <a:rPr lang="zh-TW" altLang="zh-TW" sz="2200" dirty="0"/>
              <a:t>資料格式不確定</a:t>
            </a:r>
            <a:r>
              <a:rPr lang="en-US" altLang="zh-TW" sz="2200" dirty="0"/>
              <a:t> (unstable schema)</a:t>
            </a:r>
            <a:r>
              <a:rPr lang="zh-TW" altLang="zh-TW" sz="2200" dirty="0"/>
              <a:t>，而未來很有可能調整</a:t>
            </a:r>
            <a:endParaRPr lang="en-US" altLang="zh-TW" sz="2200" dirty="0"/>
          </a:p>
          <a:p>
            <a:endParaRPr lang="zh-TW" altLang="zh-TW" sz="2200" dirty="0"/>
          </a:p>
          <a:p>
            <a:r>
              <a:rPr lang="zh-TW" altLang="zh-TW" sz="2200" dirty="0"/>
              <a:t>資料之間沒有複雜的關聯、或未來讀取資料時不需要使用</a:t>
            </a:r>
            <a:r>
              <a:rPr lang="en-US" altLang="zh-TW" sz="2200" dirty="0"/>
              <a:t> JOIN </a:t>
            </a:r>
            <a:r>
              <a:rPr lang="zh-TW" altLang="zh-TW" sz="2200" dirty="0"/>
              <a:t>的功能</a:t>
            </a:r>
            <a:endParaRPr lang="en-US" altLang="zh-TW" sz="2200" dirty="0"/>
          </a:p>
          <a:p>
            <a:endParaRPr lang="zh-TW" altLang="zh-TW" sz="2200" dirty="0"/>
          </a:p>
          <a:p>
            <a:r>
              <a:rPr lang="zh-TW" altLang="zh-TW" sz="2200" dirty="0"/>
              <a:t>著重在快速讀取資料與可用性，而非</a:t>
            </a:r>
            <a:r>
              <a:rPr lang="en-US" altLang="zh-TW" sz="2200" dirty="0"/>
              <a:t> ACID</a:t>
            </a:r>
            <a:endParaRPr lang="zh-TW" altLang="zh-TW" sz="2200" dirty="0"/>
          </a:p>
          <a:p>
            <a:pPr marL="0" indent="0" fontAlgn="base">
              <a:buNone/>
            </a:pPr>
            <a:endParaRPr lang="zh-TW" altLang="en-US" sz="2200" dirty="0">
              <a:latin typeface="+mn-ea"/>
              <a:ea typeface="+mn-ea"/>
            </a:endParaRPr>
          </a:p>
          <a:p>
            <a:pPr marL="0" indent="0">
              <a:buNone/>
            </a:pPr>
            <a:br>
              <a:rPr lang="zh-TW" altLang="en-US" sz="2800" dirty="0"/>
            </a:br>
            <a:br>
              <a:rPr lang="zh-TW" altLang="en-US" sz="2800" dirty="0"/>
            </a:br>
            <a:br>
              <a:rPr lang="zh-TW" altLang="en-US" sz="2800" dirty="0"/>
            </a:br>
            <a:br>
              <a:rPr lang="zh-TW" altLang="en-US" sz="2800" dirty="0"/>
            </a:br>
            <a:br>
              <a:rPr lang="zh-TW" altLang="en-US" sz="2800" dirty="0">
                <a:latin typeface="+mn-ea"/>
                <a:ea typeface="+mn-ea"/>
              </a:rPr>
            </a:br>
            <a:endParaRPr lang="zh-TW" altLang="en-US" sz="2800" dirty="0">
              <a:latin typeface="+mn-ea"/>
              <a:ea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967BAE6-9963-4813-A4D0-72A69D9A0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494" y="1358186"/>
            <a:ext cx="38100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27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9FF517-C3F8-4331-97FA-34ADD6F96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1071A17-260E-4152-9684-B865896A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accent1"/>
                </a:solidFill>
              </a:rPr>
              <a:t>以下考慮選擇 </a:t>
            </a:r>
            <a:r>
              <a:rPr lang="en-US" altLang="zh-TW" dirty="0">
                <a:solidFill>
                  <a:schemeClr val="accent1"/>
                </a:solidFill>
              </a:rPr>
              <a:t>MySQL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6355E9-B69B-4917-9E38-D0F7909D5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494" y="1404516"/>
            <a:ext cx="9360000" cy="4083719"/>
          </a:xfrm>
        </p:spPr>
        <p:txBody>
          <a:bodyPr/>
          <a:lstStyle/>
          <a:p>
            <a:pPr marL="0" indent="0">
              <a:buNone/>
            </a:pPr>
            <a:endParaRPr lang="en-US" altLang="zh-TW" sz="2800" b="1" dirty="0"/>
          </a:p>
          <a:p>
            <a:r>
              <a:rPr lang="zh-TW" altLang="zh-TW" sz="2200" dirty="0"/>
              <a:t>資料之間的關聯很重要</a:t>
            </a:r>
            <a:endParaRPr lang="en-US" altLang="zh-TW" sz="2200" dirty="0"/>
          </a:p>
          <a:p>
            <a:pPr lvl="0"/>
            <a:endParaRPr lang="zh-TW" altLang="zh-TW" sz="2200" dirty="0"/>
          </a:p>
          <a:p>
            <a:pPr lvl="0"/>
            <a:r>
              <a:rPr lang="zh-TW" altLang="zh-TW" sz="2200" dirty="0"/>
              <a:t>已經有明確的資料格式，未來不會大幅的變動</a:t>
            </a:r>
            <a:endParaRPr lang="en-US" altLang="zh-TW" sz="2200" dirty="0"/>
          </a:p>
          <a:p>
            <a:pPr lvl="0"/>
            <a:endParaRPr lang="zh-TW" altLang="zh-TW" sz="2200" dirty="0"/>
          </a:p>
          <a:p>
            <a:pPr lvl="0"/>
            <a:r>
              <a:rPr lang="zh-TW" altLang="zh-TW" sz="2200" dirty="0"/>
              <a:t>想要更有效率的讀取資料，未來會大量使用到</a:t>
            </a:r>
            <a:r>
              <a:rPr lang="en-US" altLang="zh-TW" sz="2200" dirty="0"/>
              <a:t> JOIN </a:t>
            </a:r>
            <a:r>
              <a:rPr lang="zh-TW" altLang="zh-TW" sz="2200" dirty="0"/>
              <a:t>的功能</a:t>
            </a:r>
            <a:endParaRPr lang="en-US" altLang="zh-TW" sz="2200" dirty="0"/>
          </a:p>
          <a:p>
            <a:pPr lvl="0"/>
            <a:endParaRPr lang="zh-TW" altLang="zh-TW" sz="2200" dirty="0"/>
          </a:p>
          <a:p>
            <a:pPr lvl="0"/>
            <a:r>
              <a:rPr lang="zh-TW" altLang="zh-TW" sz="2200" dirty="0"/>
              <a:t>更著重在資料操作的準確性與一致性</a:t>
            </a:r>
            <a:r>
              <a:rPr lang="en-US" altLang="zh-TW" sz="2200" dirty="0"/>
              <a:t> (ACID)</a:t>
            </a:r>
            <a:endParaRPr lang="zh-TW" altLang="zh-TW" sz="2200" dirty="0"/>
          </a:p>
          <a:p>
            <a:pPr marL="0" indent="0" fontAlgn="base">
              <a:buNone/>
            </a:pPr>
            <a:endParaRPr lang="zh-TW" altLang="en-US" sz="2200" dirty="0">
              <a:latin typeface="+mn-ea"/>
              <a:ea typeface="+mn-ea"/>
            </a:endParaRPr>
          </a:p>
          <a:p>
            <a:pPr marL="0" indent="0">
              <a:buNone/>
            </a:pPr>
            <a:br>
              <a:rPr lang="zh-TW" altLang="en-US" sz="2800" dirty="0"/>
            </a:br>
            <a:br>
              <a:rPr lang="zh-TW" altLang="en-US" sz="2800" dirty="0"/>
            </a:br>
            <a:br>
              <a:rPr lang="zh-TW" altLang="en-US" sz="2800" dirty="0"/>
            </a:br>
            <a:br>
              <a:rPr lang="zh-TW" altLang="en-US" sz="2800" dirty="0"/>
            </a:br>
            <a:br>
              <a:rPr lang="zh-TW" altLang="en-US" sz="2800" dirty="0">
                <a:latin typeface="+mn-ea"/>
                <a:ea typeface="+mn-ea"/>
              </a:rPr>
            </a:br>
            <a:endParaRPr lang="zh-TW" altLang="en-US" sz="2800" dirty="0">
              <a:latin typeface="+mn-ea"/>
              <a:ea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3B7115-3C4C-486A-9B77-D88088EB4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616" y="836349"/>
            <a:ext cx="3384376" cy="150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7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9FF517-C3F8-4331-97FA-34ADD6F96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1071A17-260E-4152-9684-B865896A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ACID</a:t>
            </a:r>
            <a:r>
              <a:rPr lang="zh-TW" altLang="en-US" dirty="0">
                <a:solidFill>
                  <a:schemeClr val="accent1"/>
                </a:solidFill>
              </a:rPr>
              <a:t> 四大特性</a:t>
            </a:r>
            <a:endParaRPr lang="en-US" altLang="zh-TW" dirty="0">
              <a:solidFill>
                <a:schemeClr val="accent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6355E9-B69B-4917-9E38-D0F7909D5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494" y="1404516"/>
            <a:ext cx="9360000" cy="4083719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Atomicity 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原子性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資料操作不能只有部分完成。一次的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transaction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只能有兩種結果：成功或失敗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Consistency 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一致性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transaction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完成前後，資料都必須永遠符合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schema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的規範，保持資料與資料庫的一致性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Isolation 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隔離性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：資料庫允許多個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transactions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同時對其資料進行操作，但也同時確保這些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transaction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的交叉執行，不會導致數據的不一致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Durability 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耐久性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transaction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完成後，對資料的操作就是永久的，即便系統故障也不會丟失</a:t>
            </a:r>
          </a:p>
          <a:p>
            <a:pPr marL="0" indent="0">
              <a:buNone/>
            </a:pPr>
            <a:endParaRPr lang="en-US" altLang="zh-TW" sz="2800" b="1" dirty="0"/>
          </a:p>
          <a:p>
            <a:pPr marL="0" indent="0" fontAlgn="base">
              <a:buNone/>
            </a:pPr>
            <a:endParaRPr lang="zh-TW" altLang="en-US" sz="2200" dirty="0">
              <a:latin typeface="+mn-ea"/>
              <a:ea typeface="+mn-ea"/>
            </a:endParaRPr>
          </a:p>
          <a:p>
            <a:pPr marL="0" indent="0">
              <a:buNone/>
            </a:pPr>
            <a:br>
              <a:rPr lang="zh-TW" altLang="en-US" sz="2800" dirty="0"/>
            </a:br>
            <a:br>
              <a:rPr lang="zh-TW" altLang="en-US" sz="2800" dirty="0"/>
            </a:br>
            <a:br>
              <a:rPr lang="zh-TW" altLang="en-US" sz="2800" dirty="0"/>
            </a:br>
            <a:br>
              <a:rPr lang="zh-TW" altLang="en-US" sz="2800" dirty="0"/>
            </a:br>
            <a:br>
              <a:rPr lang="zh-TW" altLang="en-US" sz="2800" dirty="0">
                <a:latin typeface="+mn-ea"/>
                <a:ea typeface="+mn-ea"/>
              </a:rPr>
            </a:br>
            <a:endParaRPr lang="zh-TW" altLang="en-US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7112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436F83-F8A4-435C-A1FE-F9EDEC9F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</a:t>
            </a:r>
            <a:r>
              <a:rPr lang="zh-TW" altLang="en-US" dirty="0">
                <a:solidFill>
                  <a:schemeClr val="accent1"/>
                </a:solidFill>
              </a:rPr>
              <a:t> 安裝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zh-TW" altLang="en-US" dirty="0">
                <a:solidFill>
                  <a:schemeClr val="accent1"/>
                </a:solidFill>
              </a:rPr>
              <a:t>  </a:t>
            </a:r>
            <a:r>
              <a:rPr lang="zh-TW" altLang="en-US" dirty="0">
                <a:hlinkClick r:id="rId2"/>
              </a:rPr>
              <a:t>官網連結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C6C5581-3328-46C6-8E2D-1B3543320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3B99439D-F601-4BD6-9C22-D35D0D4DF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</a:t>
            </a:r>
            <a:endParaRPr lang="zh-TW" altLang="en-US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E94C11E2-BE04-457B-A35A-0FD2B9630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11" b="78524"/>
          <a:stretch/>
        </p:blipFill>
        <p:spPr>
          <a:xfrm>
            <a:off x="1070437" y="1631787"/>
            <a:ext cx="2524933" cy="84682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B81DAD9-218A-4E11-84E6-A7EE07D5AF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9" r="7425"/>
          <a:stretch/>
        </p:blipFill>
        <p:spPr>
          <a:xfrm>
            <a:off x="4970792" y="1613713"/>
            <a:ext cx="2418377" cy="76667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599FA9B-E362-43F2-B045-30B1423E0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384" y="4372220"/>
            <a:ext cx="2231329" cy="43285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6B60DB3-DA15-4A79-A1A4-94EAC03308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59" y="2844676"/>
            <a:ext cx="1689848" cy="250415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FCAF96D-5995-4586-90A3-1ECC42FE4565}"/>
              </a:ext>
            </a:extLst>
          </p:cNvPr>
          <p:cNvSpPr txBox="1"/>
          <p:nvPr/>
        </p:nvSpPr>
        <p:spPr>
          <a:xfrm>
            <a:off x="540494" y="1610944"/>
            <a:ext cx="6559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1.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3EA642-0880-4E9B-A265-F660D30E9499}"/>
              </a:ext>
            </a:extLst>
          </p:cNvPr>
          <p:cNvSpPr txBox="1"/>
          <p:nvPr/>
        </p:nvSpPr>
        <p:spPr>
          <a:xfrm>
            <a:off x="544050" y="4203927"/>
            <a:ext cx="6559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2.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ABA3E1C-E818-4978-B995-1941E893D68A}"/>
              </a:ext>
            </a:extLst>
          </p:cNvPr>
          <p:cNvSpPr txBox="1"/>
          <p:nvPr/>
        </p:nvSpPr>
        <p:spPr>
          <a:xfrm>
            <a:off x="4221896" y="1670477"/>
            <a:ext cx="6559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3.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048618E-0E2F-4EB8-99F0-DF1E2445084C}"/>
              </a:ext>
            </a:extLst>
          </p:cNvPr>
          <p:cNvSpPr txBox="1"/>
          <p:nvPr/>
        </p:nvSpPr>
        <p:spPr>
          <a:xfrm>
            <a:off x="4221896" y="4203926"/>
            <a:ext cx="6559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4.</a:t>
            </a:r>
            <a:endParaRPr kumimoji="0" lang="zh-TW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4CB5480B-F711-449A-9A99-0CED1EEE3EC4}"/>
              </a:ext>
            </a:extLst>
          </p:cNvPr>
          <p:cNvSpPr txBox="1"/>
          <p:nvPr/>
        </p:nvSpPr>
        <p:spPr>
          <a:xfrm>
            <a:off x="7389170" y="2932808"/>
            <a:ext cx="2706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照步驟完成下載</a:t>
            </a:r>
          </a:p>
        </p:txBody>
      </p:sp>
    </p:spTree>
    <p:extLst>
      <p:ext uri="{BB962C8B-B14F-4D97-AF65-F5344CB8AC3E}">
        <p14:creationId xmlns:p14="http://schemas.microsoft.com/office/powerpoint/2010/main" val="2799751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F7D4B37-0FF7-4538-9A93-9A556934F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7436F83-F8A4-435C-A1FE-F9EDEC9F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</a:t>
            </a:r>
            <a:r>
              <a:rPr lang="zh-TW" altLang="en-US" dirty="0">
                <a:solidFill>
                  <a:schemeClr val="accent1"/>
                </a:solidFill>
              </a:rPr>
              <a:t> 安裝 </a:t>
            </a: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2A1A3C88-6106-4F37-AC08-F461BDDA7A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1758496"/>
            <a:ext cx="4608513" cy="3561670"/>
          </a:xfrm>
        </p:spPr>
      </p:pic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A2F00CF7-BBF3-48E5-9FBC-69B3357C883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725" y="1748132"/>
            <a:ext cx="4608513" cy="3582398"/>
          </a:xfr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EE8B0987-D78F-4412-B3FA-A0D7D7C7E5B0}"/>
              </a:ext>
            </a:extLst>
          </p:cNvPr>
          <p:cNvSpPr/>
          <p:nvPr/>
        </p:nvSpPr>
        <p:spPr>
          <a:xfrm>
            <a:off x="5015599" y="3518785"/>
            <a:ext cx="432048" cy="43204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038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開發環境功能介紹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BA50FBF-0C24-4F27-83BC-995AAC10788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82233" y="1980580"/>
          <a:ext cx="7128792" cy="3458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31113">
                  <a:extLst>
                    <a:ext uri="{9D8B030D-6E8A-4147-A177-3AD203B41FA5}">
                      <a16:colId xmlns:a16="http://schemas.microsoft.com/office/drawing/2014/main" val="679527811"/>
                    </a:ext>
                  </a:extLst>
                </a:gridCol>
                <a:gridCol w="2497679">
                  <a:extLst>
                    <a:ext uri="{9D8B030D-6E8A-4147-A177-3AD203B41FA5}">
                      <a16:colId xmlns:a16="http://schemas.microsoft.com/office/drawing/2014/main" val="278766290"/>
                    </a:ext>
                  </a:extLst>
                </a:gridCol>
              </a:tblGrid>
              <a:tr h="4731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>
                          <a:effectLst/>
                        </a:rPr>
                        <a:t>Apache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</a:rPr>
                        <a:t>2.4.29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44014684"/>
                  </a:ext>
                </a:extLst>
              </a:tr>
              <a:tr h="4731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</a:rPr>
                        <a:t>Nginx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>
                          <a:effectLst/>
                        </a:rPr>
                        <a:t>1.14.0</a:t>
                      </a:r>
                      <a:endParaRPr lang="en-US" altLang="zh-TW" sz="3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04560865"/>
                  </a:ext>
                </a:extLst>
              </a:tr>
              <a:tr h="4731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>
                          <a:effectLst/>
                        </a:rPr>
                        <a:t>MongoDB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>
                          <a:effectLst/>
                        </a:rPr>
                        <a:t>4.4.3</a:t>
                      </a:r>
                      <a:endParaRPr lang="en-US" altLang="zh-TW" sz="3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88920860"/>
                  </a:ext>
                </a:extLst>
              </a:tr>
              <a:tr h="4731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>
                          <a:effectLst/>
                        </a:rPr>
                        <a:t>Webmin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>
                          <a:effectLst/>
                        </a:rPr>
                        <a:t>1.97</a:t>
                      </a:r>
                      <a:endParaRPr lang="en-US" altLang="zh-TW" sz="3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36705780"/>
                  </a:ext>
                </a:extLst>
              </a:tr>
              <a:tr h="4731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>
                          <a:effectLst/>
                        </a:rPr>
                        <a:t>Phpmyadmin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>
                          <a:effectLst/>
                        </a:rPr>
                        <a:t>4.6.6</a:t>
                      </a:r>
                      <a:endParaRPr lang="en-US" altLang="zh-TW" sz="3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13012645"/>
                  </a:ext>
                </a:extLst>
              </a:tr>
              <a:tr h="4731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>
                          <a:effectLst/>
                        </a:rPr>
                        <a:t>Python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>
                          <a:effectLst/>
                        </a:rPr>
                        <a:t>3.6.9</a:t>
                      </a:r>
                      <a:endParaRPr lang="en-US" altLang="zh-TW" sz="3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28162078"/>
                  </a:ext>
                </a:extLst>
              </a:tr>
              <a:tr h="4731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>
                          <a:effectLst/>
                        </a:rPr>
                        <a:t>Jupyter Notebook</a:t>
                      </a:r>
                      <a:endParaRPr lang="en-US" sz="32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</a:rPr>
                        <a:t>6.2.0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33915753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6CA0C375-0298-4567-AC38-153B3D602745}"/>
              </a:ext>
            </a:extLst>
          </p:cNvPr>
          <p:cNvSpPr txBox="1"/>
          <p:nvPr/>
        </p:nvSpPr>
        <p:spPr>
          <a:xfrm>
            <a:off x="540494" y="1404516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各應用詳細版本</a:t>
            </a:r>
          </a:p>
        </p:txBody>
      </p:sp>
    </p:spTree>
    <p:extLst>
      <p:ext uri="{BB962C8B-B14F-4D97-AF65-F5344CB8AC3E}">
        <p14:creationId xmlns:p14="http://schemas.microsoft.com/office/powerpoint/2010/main" val="3369469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A73A9A6-BDAD-4623-A6F0-F7AB2F868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7436F83-F8A4-435C-A1FE-F9EDEC9F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</a:t>
            </a:r>
            <a:r>
              <a:rPr lang="zh-TW" altLang="en-US" dirty="0">
                <a:solidFill>
                  <a:schemeClr val="accent1"/>
                </a:solidFill>
              </a:rPr>
              <a:t> 安裝 </a:t>
            </a:r>
          </a:p>
        </p:txBody>
      </p: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E8DE1EFC-6119-46BC-8BCA-75D9613D44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82" y="1836565"/>
            <a:ext cx="3681486" cy="2859640"/>
          </a:xfr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EA675D3-CB3D-4F25-82FA-B32A652D690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88447" y="1685898"/>
            <a:ext cx="5643262" cy="2948421"/>
          </a:xfrm>
          <a:prstGeom prst="rect">
            <a:avLst/>
          </a:prstGeo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EE8B0987-D78F-4412-B3FA-A0D7D7C7E5B0}"/>
              </a:ext>
            </a:extLst>
          </p:cNvPr>
          <p:cNvSpPr/>
          <p:nvPr/>
        </p:nvSpPr>
        <p:spPr>
          <a:xfrm>
            <a:off x="4356821" y="3160108"/>
            <a:ext cx="432048" cy="43204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2160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9462577-E28B-4B1F-BC33-1865985C5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7436F83-F8A4-435C-A1FE-F9EDEC9F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zh-TW" dirty="0">
                <a:solidFill>
                  <a:schemeClr val="accent1"/>
                </a:solidFill>
              </a:rPr>
              <a:t>MongoDB Compass Community</a:t>
            </a:r>
            <a:endParaRPr lang="zh-TW" altLang="zh-TW" dirty="0">
              <a:solidFill>
                <a:schemeClr val="accent1"/>
              </a:solidFill>
            </a:endParaRPr>
          </a:p>
        </p:txBody>
      </p:sp>
      <p:sp>
        <p:nvSpPr>
          <p:cNvPr id="11" name="內容版面配置區 15">
            <a:extLst>
              <a:ext uri="{FF2B5EF4-FFF2-40B4-BE49-F238E27FC236}">
                <a16:creationId xmlns:a16="http://schemas.microsoft.com/office/drawing/2014/main" id="{D091C814-3429-4436-9561-B9E306687FC5}"/>
              </a:ext>
            </a:extLst>
          </p:cNvPr>
          <p:cNvSpPr txBox="1">
            <a:spLocks/>
          </p:cNvSpPr>
          <p:nvPr/>
        </p:nvSpPr>
        <p:spPr>
          <a:xfrm>
            <a:off x="540494" y="1485106"/>
            <a:ext cx="9360000" cy="40958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MongoDB Compass </a:t>
            </a:r>
            <a:r>
              <a:rPr kumimoji="0" lang="zh-TW" altLang="zh-TW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具有完整的</a:t>
            </a:r>
            <a:r>
              <a:rPr kumimoji="0" lang="en-US" altLang="zh-TW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CRUD</a:t>
            </a:r>
            <a:r>
              <a:rPr kumimoji="0" lang="zh-TW" altLang="zh-TW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功能並提供可視方式</a:t>
            </a:r>
            <a:endParaRPr kumimoji="0" lang="en-US" altLang="zh-TW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zh-TW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用戶可以分析文檔並顯示豐富的結構</a:t>
            </a:r>
            <a:r>
              <a:rPr kumimoji="0" lang="zh-TW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</a:t>
            </a:r>
            <a:r>
              <a:rPr kumimoji="0" lang="zh-TW" altLang="zh-TW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提供了資料庫操作的實時統計信息</a:t>
            </a:r>
            <a:r>
              <a:rPr kumimoji="0" lang="zh-TW" altLang="zh-TW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。</a:t>
            </a:r>
            <a:endParaRPr kumimoji="0" lang="en-US" altLang="zh-TW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Compass</a:t>
            </a:r>
            <a:r>
              <a:rPr kumimoji="0" lang="zh-TW" altLang="zh-TW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有兩個版本，一個是</a:t>
            </a:r>
            <a:r>
              <a:rPr kumimoji="0" lang="en-US" altLang="zh-TW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Enterprise</a:t>
            </a:r>
            <a:r>
              <a:rPr kumimoji="0" lang="zh-TW" altLang="zh-TW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（付費），社區可以免費使用。適用於</a:t>
            </a:r>
            <a:r>
              <a:rPr kumimoji="0" lang="en-US" altLang="zh-TW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Linux</a:t>
            </a:r>
            <a:r>
              <a:rPr kumimoji="0" lang="zh-TW" altLang="zh-TW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</a:t>
            </a:r>
            <a:r>
              <a:rPr kumimoji="0" lang="en-US" altLang="zh-TW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Mac</a:t>
            </a:r>
            <a:r>
              <a:rPr kumimoji="0" lang="zh-TW" altLang="zh-TW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或</a:t>
            </a:r>
            <a:r>
              <a:rPr kumimoji="0" lang="en-US" altLang="zh-TW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Windows</a:t>
            </a:r>
            <a:r>
              <a:rPr kumimoji="0" lang="zh-TW" altLang="zh-TW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+mn-cs"/>
              </a:rPr>
            </a:br>
            <a:b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</a:br>
            <a:b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</a:br>
            <a:b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</a:b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601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DB87896-46E8-4FD7-B16A-CD372E53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7436F83-F8A4-435C-A1FE-F9EDEC9F6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</a:t>
            </a:r>
            <a:r>
              <a:rPr lang="zh-TW" altLang="en-US" dirty="0">
                <a:solidFill>
                  <a:schemeClr val="accent1"/>
                </a:solidFill>
              </a:rPr>
              <a:t> 使用 </a:t>
            </a:r>
            <a:r>
              <a:rPr lang="en-US" altLang="zh-TW" dirty="0">
                <a:solidFill>
                  <a:schemeClr val="accent1"/>
                </a:solidFill>
              </a:rPr>
              <a:t>Compass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3B99439D-F601-4BD6-9C22-D35D0D4DF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494" y="1497261"/>
            <a:ext cx="9360000" cy="3939703"/>
          </a:xfrm>
        </p:spPr>
        <p:txBody>
          <a:bodyPr/>
          <a:lstStyle/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 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2B58BB9-ACA7-4930-A161-1A687E7E0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" t="-715" r="30051" b="36754"/>
          <a:stretch/>
        </p:blipFill>
        <p:spPr>
          <a:xfrm>
            <a:off x="5513530" y="1862979"/>
            <a:ext cx="4664116" cy="275664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7D9D27A-9004-4CA8-A261-5A308028F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338" b="13099"/>
          <a:stretch/>
        </p:blipFill>
        <p:spPr>
          <a:xfrm>
            <a:off x="435382" y="1985022"/>
            <a:ext cx="4464496" cy="25125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B71AAD2-CA4E-48EA-A34E-AF1E2A2E8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674" y="3006585"/>
            <a:ext cx="451143" cy="4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66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D5EFFAF-2CC1-460D-B727-27B8F4D94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AE19D0D-41BE-46F3-8F35-708C1333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</a:t>
            </a:r>
            <a:r>
              <a:rPr lang="zh-TW" altLang="en-US" dirty="0">
                <a:solidFill>
                  <a:schemeClr val="accent1"/>
                </a:solidFill>
              </a:rPr>
              <a:t> 使用 </a:t>
            </a:r>
            <a:r>
              <a:rPr lang="en-US" altLang="zh-TW" dirty="0">
                <a:solidFill>
                  <a:schemeClr val="accent1"/>
                </a:solidFill>
              </a:rPr>
              <a:t>Compass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88A2858-6A43-48AF-A736-6E002376C1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1832475"/>
            <a:ext cx="4608513" cy="341371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4896FDD5-C7BC-4B43-83F6-0FF260AE381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725" y="1949549"/>
            <a:ext cx="4608513" cy="3179565"/>
          </a:xfr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19291F53-452A-4532-A207-85D669C890D6}"/>
              </a:ext>
            </a:extLst>
          </p:cNvPr>
          <p:cNvSpPr/>
          <p:nvPr/>
        </p:nvSpPr>
        <p:spPr>
          <a:xfrm>
            <a:off x="5015599" y="3518785"/>
            <a:ext cx="432048" cy="43204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1384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E9ABEE-FA9B-4DAD-89F8-A399B4C9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AE19D0D-41BE-46F3-8F35-708C1333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</a:t>
            </a:r>
            <a:r>
              <a:rPr lang="zh-TW" altLang="en-US" dirty="0">
                <a:solidFill>
                  <a:schemeClr val="accent1"/>
                </a:solidFill>
              </a:rPr>
              <a:t> 使用 </a:t>
            </a:r>
            <a:r>
              <a:rPr lang="en-US" altLang="zh-TW" dirty="0">
                <a:solidFill>
                  <a:schemeClr val="accent1"/>
                </a:solidFill>
              </a:rPr>
              <a:t>Compass</a:t>
            </a:r>
            <a:endParaRPr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1CA41418-1F02-4A72-B951-BC6A9BC371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326" y="1404516"/>
            <a:ext cx="7704336" cy="4101213"/>
          </a:xfrm>
        </p:spPr>
      </p:pic>
    </p:spTree>
    <p:extLst>
      <p:ext uri="{BB962C8B-B14F-4D97-AF65-F5344CB8AC3E}">
        <p14:creationId xmlns:p14="http://schemas.microsoft.com/office/powerpoint/2010/main" val="2857423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6FBF860-710D-41F0-AFBA-F117E59B9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AE19D0D-41BE-46F3-8F35-708C1333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</a:t>
            </a:r>
            <a:r>
              <a:rPr lang="zh-TW" altLang="en-US" dirty="0">
                <a:solidFill>
                  <a:schemeClr val="accent1"/>
                </a:solidFill>
              </a:rPr>
              <a:t> 語法 查詢</a:t>
            </a:r>
            <a:r>
              <a:rPr lang="en-US" altLang="zh-TW" dirty="0">
                <a:solidFill>
                  <a:schemeClr val="accent1"/>
                </a:solidFill>
              </a:rPr>
              <a:t>&amp;</a:t>
            </a:r>
            <a:r>
              <a:rPr lang="zh-TW" altLang="en-US" dirty="0">
                <a:solidFill>
                  <a:schemeClr val="accent1"/>
                </a:solidFill>
              </a:rPr>
              <a:t>進入</a:t>
            </a:r>
            <a:r>
              <a:rPr lang="en-US" altLang="zh-TW" dirty="0">
                <a:solidFill>
                  <a:schemeClr val="accent1"/>
                </a:solidFill>
              </a:rPr>
              <a:t>database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7A1E671-474F-4B3B-B0EE-6F07953CE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494" y="1497261"/>
            <a:ext cx="6048152" cy="4083719"/>
          </a:xfrm>
        </p:spPr>
        <p:txBody>
          <a:bodyPr/>
          <a:lstStyle/>
          <a:p>
            <a:r>
              <a:rPr lang="en-US" altLang="zh-TW" sz="2400" dirty="0">
                <a:solidFill>
                  <a:srgbClr val="FF0000"/>
                </a:solidFill>
                <a:cs typeface="Arial" panose="020B0604020202020204" pitchFamily="34" charset="0"/>
              </a:rPr>
              <a:t>show </a:t>
            </a:r>
            <a:r>
              <a:rPr lang="en-US" altLang="zh-TW" sz="2400" dirty="0" err="1">
                <a:solidFill>
                  <a:srgbClr val="FF0000"/>
                </a:solidFill>
                <a:cs typeface="Arial" panose="020B0604020202020204" pitchFamily="34" charset="0"/>
              </a:rPr>
              <a:t>dbs</a:t>
            </a:r>
            <a:r>
              <a:rPr lang="en-US" altLang="zh-TW" sz="24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altLang="zh-TW" sz="2400" dirty="0"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zh-TW" altLang="en-US" sz="2400" dirty="0">
                <a:cs typeface="Arial" panose="020B0604020202020204" pitchFamily="34" charset="0"/>
                <a:sym typeface="Wingdings" panose="05000000000000000000" pitchFamily="2" charset="2"/>
              </a:rPr>
              <a:t>查詢所有的</a:t>
            </a:r>
            <a:r>
              <a:rPr lang="en-US" altLang="zh-TW" sz="2400" dirty="0">
                <a:cs typeface="Arial" panose="020B0604020202020204" pitchFamily="34" charset="0"/>
                <a:sym typeface="Wingdings" panose="05000000000000000000" pitchFamily="2" charset="2"/>
              </a:rPr>
              <a:t>database</a:t>
            </a:r>
            <a:endParaRPr lang="en-US" altLang="zh-TW" sz="2400" dirty="0">
              <a:cs typeface="Arial" panose="020B0604020202020204" pitchFamily="34" charset="0"/>
            </a:endParaRPr>
          </a:p>
          <a:p>
            <a:endParaRPr lang="en-US" altLang="zh-TW" sz="2400" dirty="0">
              <a:cs typeface="Arial" panose="020B0604020202020204" pitchFamily="34" charset="0"/>
            </a:endParaRPr>
          </a:p>
          <a:p>
            <a:r>
              <a:rPr lang="en-US" altLang="zh-TW" sz="2400" dirty="0" err="1">
                <a:solidFill>
                  <a:srgbClr val="FF0000"/>
                </a:solidFill>
                <a:cs typeface="Arial" panose="020B0604020202020204" pitchFamily="34" charset="0"/>
              </a:rPr>
              <a:t>db</a:t>
            </a:r>
            <a:r>
              <a:rPr lang="zh-TW" altLang="en-US" sz="2400" dirty="0">
                <a:cs typeface="Arial" panose="020B0604020202020204" pitchFamily="34" charset="0"/>
              </a:rPr>
              <a:t> </a:t>
            </a:r>
            <a:r>
              <a:rPr lang="en-US" altLang="zh-TW" sz="2400" dirty="0"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zh-TW" altLang="en-US" sz="2400" dirty="0">
                <a:cs typeface="Arial" panose="020B0604020202020204" pitchFamily="34" charset="0"/>
                <a:sym typeface="Wingdings" panose="05000000000000000000" pitchFamily="2" charset="2"/>
              </a:rPr>
              <a:t> 得知目前所在的</a:t>
            </a:r>
            <a:r>
              <a:rPr lang="en-US" altLang="zh-TW" sz="2400" dirty="0">
                <a:cs typeface="Arial" panose="020B0604020202020204" pitchFamily="34" charset="0"/>
                <a:sym typeface="Wingdings" panose="05000000000000000000" pitchFamily="2" charset="2"/>
              </a:rPr>
              <a:t>database</a:t>
            </a:r>
          </a:p>
          <a:p>
            <a:endParaRPr lang="en-US" altLang="zh-TW" sz="2400" dirty="0"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altLang="zh-TW" sz="240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use &lt;database name&gt;</a:t>
            </a:r>
            <a:r>
              <a:rPr lang="en-US" altLang="zh-TW" sz="2400" dirty="0"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</a:p>
          <a:p>
            <a:pPr marL="0" indent="0">
              <a:buNone/>
            </a:pPr>
            <a:r>
              <a:rPr lang="en-US" altLang="zh-TW" sz="2400" dirty="0">
                <a:cs typeface="Arial" panose="020B0604020202020204" pitchFamily="34" charset="0"/>
                <a:sym typeface="Wingdings" panose="05000000000000000000" pitchFamily="2" charset="2"/>
              </a:rPr>
              <a:t>   </a:t>
            </a:r>
            <a:r>
              <a:rPr lang="zh-TW" altLang="en-US" sz="2400" dirty="0">
                <a:cs typeface="Arial" panose="020B0604020202020204" pitchFamily="34" charset="0"/>
                <a:sym typeface="Wingdings" panose="05000000000000000000" pitchFamily="2" charset="2"/>
              </a:rPr>
              <a:t>進入到這個</a:t>
            </a:r>
            <a:r>
              <a:rPr lang="en-US" altLang="zh-TW" sz="2400" dirty="0">
                <a:cs typeface="Arial" panose="020B0604020202020204" pitchFamily="34" charset="0"/>
                <a:sym typeface="Wingdings" panose="05000000000000000000" pitchFamily="2" charset="2"/>
              </a:rPr>
              <a:t>database </a:t>
            </a:r>
            <a:r>
              <a:rPr lang="zh-TW" altLang="en-US" sz="2400" dirty="0">
                <a:cs typeface="Arial" panose="020B0604020202020204" pitchFamily="34" charset="0"/>
                <a:sym typeface="Wingdings" panose="05000000000000000000" pitchFamily="2" charset="2"/>
              </a:rPr>
              <a:t>，如果沒有則自動生成 </a:t>
            </a:r>
            <a:endParaRPr lang="en-US" altLang="zh-TW" sz="2400" dirty="0"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zh-TW" altLang="en-US" sz="2400" dirty="0">
                <a:cs typeface="Arial" panose="020B0604020202020204" pitchFamily="34" charset="0"/>
                <a:sym typeface="Wingdings" panose="05000000000000000000" pitchFamily="2" charset="2"/>
              </a:rPr>
              <a:t>   </a:t>
            </a:r>
            <a:r>
              <a:rPr lang="en-US" altLang="zh-TW" sz="2400" dirty="0">
                <a:cs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lang="zh-TW" altLang="en-US" sz="2400" dirty="0">
                <a:cs typeface="Arial" panose="020B0604020202020204" pitchFamily="34" charset="0"/>
                <a:sym typeface="Wingdings" panose="05000000000000000000" pitchFamily="2" charset="2"/>
              </a:rPr>
              <a:t>剛生成用</a:t>
            </a:r>
            <a:r>
              <a:rPr lang="en-US" altLang="zh-TW" sz="2400" dirty="0">
                <a:cs typeface="Arial" panose="020B0604020202020204" pitchFamily="34" charset="0"/>
                <a:sym typeface="Wingdings" panose="05000000000000000000" pitchFamily="2" charset="2"/>
              </a:rPr>
              <a:t>show </a:t>
            </a:r>
            <a:r>
              <a:rPr lang="en-US" altLang="zh-TW" sz="2400" dirty="0" err="1">
                <a:cs typeface="Arial" panose="020B0604020202020204" pitchFamily="34" charset="0"/>
                <a:sym typeface="Wingdings" panose="05000000000000000000" pitchFamily="2" charset="2"/>
              </a:rPr>
              <a:t>dbs</a:t>
            </a:r>
            <a:r>
              <a:rPr lang="zh-TW" altLang="en-US" sz="2400" dirty="0">
                <a:cs typeface="Arial" panose="020B0604020202020204" pitchFamily="34" charset="0"/>
                <a:sym typeface="Wingdings" panose="05000000000000000000" pitchFamily="2" charset="2"/>
              </a:rPr>
              <a:t>會找不到 須給資料 </a:t>
            </a:r>
            <a:r>
              <a:rPr lang="en-US" altLang="zh-TW" sz="2400" dirty="0"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</a:p>
          <a:p>
            <a:r>
              <a:rPr lang="en-US" altLang="zh-TW" sz="2400" dirty="0">
                <a:solidFill>
                  <a:srgbClr val="FF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show collections</a:t>
            </a:r>
          </a:p>
          <a:p>
            <a:pPr marL="0" indent="0">
              <a:buNone/>
            </a:pPr>
            <a:r>
              <a:rPr lang="en-US" altLang="zh-TW" sz="2400" dirty="0">
                <a:cs typeface="Arial" panose="020B0604020202020204" pitchFamily="34" charset="0"/>
                <a:sym typeface="Wingdings" panose="05000000000000000000" pitchFamily="2" charset="2"/>
              </a:rPr>
              <a:t>                </a:t>
            </a:r>
            <a:r>
              <a:rPr lang="zh-TW" altLang="en-US" sz="2400" dirty="0">
                <a:cs typeface="Arial" panose="020B0604020202020204" pitchFamily="34" charset="0"/>
                <a:sym typeface="Wingdings" panose="05000000000000000000" pitchFamily="2" charset="2"/>
              </a:rPr>
              <a:t>查詢此</a:t>
            </a:r>
            <a:r>
              <a:rPr lang="en-US" altLang="zh-TW" sz="2400" dirty="0">
                <a:cs typeface="Arial" panose="020B0604020202020204" pitchFamily="34" charset="0"/>
                <a:sym typeface="Wingdings" panose="05000000000000000000" pitchFamily="2" charset="2"/>
              </a:rPr>
              <a:t>database</a:t>
            </a:r>
            <a:r>
              <a:rPr lang="zh-TW" altLang="en-US" sz="2400" dirty="0">
                <a:cs typeface="Arial" panose="020B0604020202020204" pitchFamily="34" charset="0"/>
                <a:sym typeface="Wingdings" panose="05000000000000000000" pitchFamily="2" charset="2"/>
              </a:rPr>
              <a:t>內所有集合</a:t>
            </a:r>
            <a:endParaRPr lang="en-US" altLang="zh-TW" sz="2400" dirty="0"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D6FBE020-F2E3-4E91-9488-7F92DFF23D4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964947" y="1821568"/>
            <a:ext cx="3264068" cy="3435527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1233E9-833A-498D-82D2-96BB9EBA2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678" y="1394232"/>
            <a:ext cx="2604113" cy="2072090"/>
          </a:xfrm>
          <a:prstGeom prst="rect">
            <a:avLst/>
          </a:prstGeo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19291F53-452A-4532-A207-85D669C890D6}"/>
              </a:ext>
            </a:extLst>
          </p:cNvPr>
          <p:cNvSpPr/>
          <p:nvPr/>
        </p:nvSpPr>
        <p:spPr>
          <a:xfrm>
            <a:off x="6150426" y="3034275"/>
            <a:ext cx="432048" cy="43204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9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B1379E0-BD54-4696-ABCB-453598048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81B884-DF80-4537-BA18-413991E77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94" y="468516"/>
            <a:ext cx="9720560" cy="936000"/>
          </a:xfrm>
        </p:spPr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</a:t>
            </a:r>
            <a:r>
              <a:rPr lang="zh-TW" altLang="en-US" dirty="0">
                <a:solidFill>
                  <a:schemeClr val="accent1"/>
                </a:solidFill>
              </a:rPr>
              <a:t> 語法 創造集合</a:t>
            </a:r>
            <a:r>
              <a:rPr lang="en-US" altLang="zh-TW" dirty="0">
                <a:solidFill>
                  <a:schemeClr val="accent1"/>
                </a:solidFill>
              </a:rPr>
              <a:t>&amp;</a:t>
            </a:r>
            <a:r>
              <a:rPr lang="zh-TW" altLang="en-US" dirty="0">
                <a:solidFill>
                  <a:schemeClr val="accent1"/>
                </a:solidFill>
              </a:rPr>
              <a:t>調整字體大小</a:t>
            </a:r>
            <a:endParaRPr lang="zh-TW" altLang="en-US" dirty="0">
              <a:cs typeface="Arial" panose="020B0604020202020204" pitchFamily="34" charset="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DED0C622-2289-43CD-99CC-379867583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494" y="1497261"/>
            <a:ext cx="9360000" cy="3939703"/>
          </a:xfrm>
        </p:spPr>
        <p:txBody>
          <a:bodyPr/>
          <a:lstStyle/>
          <a:p>
            <a:pPr marL="0" indent="0">
              <a:buNone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db.</a:t>
            </a:r>
            <a:r>
              <a:rPr lang="en-US" altLang="zh-TW" sz="28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createCollection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("</a:t>
            </a:r>
            <a:r>
              <a:rPr lang="en-US" altLang="zh-TW" sz="28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badboy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")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在當前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database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創造</a:t>
            </a: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badboy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collection</a:t>
            </a:r>
          </a:p>
          <a:p>
            <a:pPr marL="0" indent="0">
              <a:buNone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db.</a:t>
            </a:r>
            <a:r>
              <a:rPr lang="en-US" altLang="zh-TW" sz="28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badboy.drop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()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刪除</a:t>
            </a:r>
            <a:r>
              <a:rPr lang="en-US" altLang="zh-TW" sz="28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badboy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collection</a:t>
            </a:r>
          </a:p>
          <a:p>
            <a:pPr marL="0" indent="0">
              <a:buNone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2800" dirty="0">
                <a:cs typeface="Arial" panose="020B0604020202020204" pitchFamily="34" charset="0"/>
                <a:sym typeface="Wingdings" panose="05000000000000000000" pitchFamily="2" charset="2"/>
              </a:rPr>
              <a:t>Ctrl + </a:t>
            </a:r>
            <a:r>
              <a:rPr lang="zh-TW" altLang="en-US" sz="2800" dirty="0">
                <a:cs typeface="Arial" panose="020B0604020202020204" pitchFamily="34" charset="0"/>
                <a:sym typeface="Wingdings" panose="05000000000000000000" pitchFamily="2" charset="2"/>
              </a:rPr>
              <a:t>加減符號可以調整字體大小</a:t>
            </a:r>
            <a:endParaRPr lang="zh-TW" altLang="en-US" sz="28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888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7C578CE-BCF0-4E1D-81D2-FAF16386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81B884-DF80-4537-BA18-413991E77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94" y="468516"/>
            <a:ext cx="9720560" cy="936000"/>
          </a:xfrm>
        </p:spPr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</a:t>
            </a:r>
            <a:r>
              <a:rPr lang="zh-TW" altLang="en-US" dirty="0">
                <a:solidFill>
                  <a:schemeClr val="accent1"/>
                </a:solidFill>
              </a:rPr>
              <a:t> 語法 匯入資料 </a:t>
            </a:r>
            <a:r>
              <a:rPr lang="en-US" altLang="zh-TW" dirty="0">
                <a:solidFill>
                  <a:schemeClr val="accent1"/>
                </a:solidFill>
              </a:rPr>
              <a:t>csv json</a:t>
            </a:r>
            <a:endParaRPr lang="zh-TW" altLang="en-US" dirty="0">
              <a:cs typeface="Arial" panose="020B0604020202020204" pitchFamily="34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B797ADE-D16C-455D-8915-B6C1C1EDD6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554" y="1404516"/>
            <a:ext cx="3312368" cy="3651799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75001CE-F8D7-4795-809B-6283A8C39951}"/>
              </a:ext>
            </a:extLst>
          </p:cNvPr>
          <p:cNvSpPr txBox="1"/>
          <p:nvPr/>
        </p:nvSpPr>
        <p:spPr>
          <a:xfrm>
            <a:off x="540494" y="1404578"/>
            <a:ext cx="610806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此為主程式原始路徑 點選輸入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cmd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輸入匯入指令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database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為要匯入的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csv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，放到這裡。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D9EB8EF-8441-4523-8444-465D35084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411" y="1404516"/>
            <a:ext cx="451143" cy="46943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F1EA7D8-E18D-4517-B484-FAF594E05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116" y="2467406"/>
            <a:ext cx="451143" cy="4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95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95CCC99-4E67-4927-966C-1A961910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81B884-DF80-4537-BA18-413991E77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94" y="468516"/>
            <a:ext cx="9720560" cy="936000"/>
          </a:xfrm>
        </p:spPr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</a:t>
            </a:r>
            <a:r>
              <a:rPr lang="zh-TW" altLang="en-US" dirty="0">
                <a:solidFill>
                  <a:schemeClr val="accent1"/>
                </a:solidFill>
              </a:rPr>
              <a:t> 語法 匯入資料 </a:t>
            </a:r>
            <a:r>
              <a:rPr lang="en-US" altLang="zh-TW" dirty="0">
                <a:solidFill>
                  <a:schemeClr val="accent1"/>
                </a:solidFill>
              </a:rPr>
              <a:t>csv json</a:t>
            </a:r>
            <a:endParaRPr lang="zh-TW" altLang="en-US" dirty="0">
              <a:cs typeface="Arial" panose="020B0604020202020204" pitchFamily="34" charset="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DED0C622-2289-43CD-99CC-379867583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494" y="1497261"/>
            <a:ext cx="9360000" cy="3939703"/>
          </a:xfrm>
        </p:spPr>
        <p:txBody>
          <a:bodyPr/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匯入資料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把要匯入的檔案放到主程式資料夾內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原始路徑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注意版本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C:\Program Files\MongoDB\Server\</a:t>
            </a:r>
            <a:r>
              <a:rPr lang="en-US" altLang="zh-TW" sz="2000" u="sng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4.4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\bin\</a:t>
            </a:r>
          </a:p>
          <a:p>
            <a:r>
              <a:rPr lang="en-US" altLang="zh-TW" sz="2000" b="1" dirty="0" err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mongoimport</a:t>
            </a:r>
            <a:r>
              <a:rPr lang="en-US" altLang="zh-TW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-d &lt;database name&gt; -c &lt;collection name&gt; --type &lt;csv or json&gt; --file &lt;</a:t>
            </a:r>
            <a:r>
              <a:rPr lang="zh-TW" altLang="en-US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檔名</a:t>
            </a:r>
            <a:r>
              <a:rPr lang="en-US" altLang="zh-TW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.csv or json&gt; --</a:t>
            </a:r>
            <a:r>
              <a:rPr lang="en-US" altLang="zh-TW" sz="2000" b="1" dirty="0" err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headerline</a:t>
            </a:r>
            <a:endParaRPr lang="en-US" altLang="zh-TW" sz="2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sz="2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2000" dirty="0"/>
              <a:t>ex : </a:t>
            </a:r>
            <a:r>
              <a:rPr lang="en-US" altLang="zh-TW" sz="2000" dirty="0" err="1"/>
              <a:t>mongoimport</a:t>
            </a:r>
            <a:r>
              <a:rPr lang="en-US" altLang="zh-TW" sz="2000" dirty="0"/>
              <a:t> -d test -c animal --type csv --file air.csv --</a:t>
            </a:r>
            <a:r>
              <a:rPr lang="en-US" altLang="zh-TW" sz="2000" dirty="0" err="1"/>
              <a:t>headerline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E7FCC4-F5DC-4A89-834F-0EE8D06EA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390" y="3783229"/>
            <a:ext cx="5785829" cy="168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508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F879A87-76B8-4223-9776-CCB0F45FD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81B884-DF80-4537-BA18-413991E77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94" y="468516"/>
            <a:ext cx="9720560" cy="936000"/>
          </a:xfrm>
        </p:spPr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</a:t>
            </a:r>
            <a:r>
              <a:rPr lang="zh-TW" altLang="en-US" dirty="0">
                <a:solidFill>
                  <a:schemeClr val="accent1"/>
                </a:solidFill>
              </a:rPr>
              <a:t> 語法 匯入資料 </a:t>
            </a:r>
            <a:r>
              <a:rPr lang="en-US" altLang="zh-TW" dirty="0">
                <a:solidFill>
                  <a:schemeClr val="accent1"/>
                </a:solidFill>
              </a:rPr>
              <a:t>csv json</a:t>
            </a:r>
            <a:endParaRPr lang="zh-TW" altLang="en-US" dirty="0">
              <a:cs typeface="Arial" panose="020B0604020202020204" pitchFamily="34" charset="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BAA70E3C-D91C-468D-B4B6-A17FD4235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494" y="1497261"/>
            <a:ext cx="9360000" cy="3939703"/>
          </a:xfrm>
        </p:spPr>
        <p:txBody>
          <a:bodyPr/>
          <a:lstStyle/>
          <a:p>
            <a:endParaRPr lang="zh-TW" altLang="zh-TW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cs typeface="Arial" panose="020B0604020202020204" pitchFamily="34" charset="0"/>
                <a:sym typeface="Wingdings" panose="05000000000000000000" pitchFamily="2" charset="2"/>
              </a:rPr>
              <a:t>   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0FEAB7-52DC-4771-92D6-2CC01A4D1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2" y="2412628"/>
            <a:ext cx="9643824" cy="181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53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語音泡泡: 矩形 6">
            <a:extLst>
              <a:ext uri="{FF2B5EF4-FFF2-40B4-BE49-F238E27FC236}">
                <a16:creationId xmlns:a16="http://schemas.microsoft.com/office/drawing/2014/main" id="{4F96867C-3F84-4294-B131-6CD4CE872D60}"/>
              </a:ext>
            </a:extLst>
          </p:cNvPr>
          <p:cNvSpPr/>
          <p:nvPr/>
        </p:nvSpPr>
        <p:spPr>
          <a:xfrm>
            <a:off x="4284390" y="1188492"/>
            <a:ext cx="6048672" cy="4463454"/>
          </a:xfrm>
          <a:prstGeom prst="wedgeRectCallout">
            <a:avLst>
              <a:gd name="adj1" fmla="val -65903"/>
              <a:gd name="adj2" fmla="val 621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開發環境功能介紹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91A1AF9-7A69-4EC8-B5A5-377E814BC1B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4" y="1404516"/>
            <a:ext cx="4012094" cy="4012094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1C64E193-7DFB-41C0-B61B-31A672EEF3FC}"/>
              </a:ext>
            </a:extLst>
          </p:cNvPr>
          <p:cNvGrpSpPr/>
          <p:nvPr/>
        </p:nvGrpSpPr>
        <p:grpSpPr>
          <a:xfrm>
            <a:off x="6415772" y="1216302"/>
            <a:ext cx="3485242" cy="836286"/>
            <a:chOff x="5337164" y="1262579"/>
            <a:chExt cx="3485242" cy="836286"/>
          </a:xfrm>
        </p:grpSpPr>
        <p:pic>
          <p:nvPicPr>
            <p:cNvPr id="2050" name="Picture 2" descr="Mongodb.png">
              <a:hlinkClick r:id="rId3"/>
              <a:extLst>
                <a:ext uri="{FF2B5EF4-FFF2-40B4-BE49-F238E27FC236}">
                  <a16:creationId xmlns:a16="http://schemas.microsoft.com/office/drawing/2014/main" id="{7AB6DA00-9B15-4523-844B-92ECB308A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164" y="1403540"/>
              <a:ext cx="2085975" cy="695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MySQL.svg">
              <a:hlinkClick r:id="rId5"/>
              <a:extLst>
                <a:ext uri="{FF2B5EF4-FFF2-40B4-BE49-F238E27FC236}">
                  <a16:creationId xmlns:a16="http://schemas.microsoft.com/office/drawing/2014/main" id="{B3D366BE-CE42-478E-88DF-C09A43B68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7006" y="1262579"/>
              <a:ext cx="1295400" cy="66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0" name="Picture 12" descr="Write Python in Jupyter Notebook(revised edition)| 在jupyter  notebook上写Python代码(修正版) — Steemit">
            <a:hlinkClick r:id="rId7"/>
            <a:extLst>
              <a:ext uri="{FF2B5EF4-FFF2-40B4-BE49-F238E27FC236}">
                <a16:creationId xmlns:a16="http://schemas.microsoft.com/office/drawing/2014/main" id="{96A985E0-F4F8-4A06-B04A-3D334489B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6121" y1="73272" x2="46121" y2="73272"/>
                        <a14:foregroundMark x1="27586" y1="85253" x2="27586" y2="85253"/>
                        <a14:foregroundMark x1="23276" y1="18433" x2="23276" y2="18433"/>
                        <a14:foregroundMark x1="70690" y1="13364" x2="70690" y2="13364"/>
                        <a14:foregroundMark x1="19397" y1="49770" x2="19397" y2="49770"/>
                        <a14:foregroundMark x1="32328" y1="50691" x2="32328" y2="50691"/>
                        <a14:foregroundMark x1="45690" y1="46544" x2="45690" y2="46544"/>
                        <a14:foregroundMark x1="53017" y1="50230" x2="53017" y2="50230"/>
                        <a14:foregroundMark x1="60776" y1="44700" x2="60776" y2="44700"/>
                        <a14:foregroundMark x1="67672" y1="48387" x2="67672" y2="48387"/>
                        <a14:foregroundMark x1="78448" y1="46544" x2="78448" y2="46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040" y="4482846"/>
            <a:ext cx="1325790" cy="124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1E3BE5F-889F-41CF-8361-6DE63B41E765}"/>
              </a:ext>
            </a:extLst>
          </p:cNvPr>
          <p:cNvSpPr txBox="1"/>
          <p:nvPr/>
        </p:nvSpPr>
        <p:spPr>
          <a:xfrm>
            <a:off x="4284390" y="1565053"/>
            <a:ext cx="2021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DB Server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類型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3F44F3F-CAED-40A0-AC92-15F43C5022AE}"/>
              </a:ext>
            </a:extLst>
          </p:cNvPr>
          <p:cNvGrpSpPr/>
          <p:nvPr/>
        </p:nvGrpSpPr>
        <p:grpSpPr>
          <a:xfrm>
            <a:off x="4284390" y="2916684"/>
            <a:ext cx="5877075" cy="935062"/>
            <a:chOff x="4284390" y="2771626"/>
            <a:chExt cx="5877075" cy="935062"/>
          </a:xfrm>
        </p:grpSpPr>
        <p:pic>
          <p:nvPicPr>
            <p:cNvPr id="2054" name="Picture 6">
              <a:hlinkClick r:id="rId10"/>
              <a:extLst>
                <a:ext uri="{FF2B5EF4-FFF2-40B4-BE49-F238E27FC236}">
                  <a16:creationId xmlns:a16="http://schemas.microsoft.com/office/drawing/2014/main" id="{39071C5F-DA14-4D72-AB41-AA9F6BA754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24" b="98810" l="4636" r="96026">
                          <a14:foregroundMark x1="5298" y1="86905" x2="5298" y2="86905"/>
                          <a14:foregroundMark x1="9272" y1="84524" x2="9272" y2="84524"/>
                          <a14:foregroundMark x1="18543" y1="84524" x2="18543" y2="84524"/>
                          <a14:foregroundMark x1="36424" y1="80952" x2="36424" y2="80952"/>
                          <a14:foregroundMark x1="43709" y1="89286" x2="43709" y2="89286"/>
                          <a14:foregroundMark x1="78808" y1="89286" x2="78808" y2="89286"/>
                          <a14:foregroundMark x1="88742" y1="86905" x2="88742" y2="86905"/>
                          <a14:foregroundMark x1="93377" y1="84524" x2="93377" y2="84524"/>
                          <a14:foregroundMark x1="85430" y1="85714" x2="85430" y2="85714"/>
                          <a14:foregroundMark x1="7947" y1="85714" x2="7947" y2="85714"/>
                          <a14:foregroundMark x1="41722" y1="98810" x2="41722" y2="98810"/>
                          <a14:foregroundMark x1="96026" y1="83333" x2="96026" y2="83333"/>
                          <a14:backgroundMark x1="79470" y1="98810" x2="79470" y2="98810"/>
                          <a14:backgroundMark x1="92053" y1="90476" x2="92053" y2="90476"/>
                          <a14:backgroundMark x1="92715" y1="85714" x2="92715" y2="85714"/>
                          <a14:backgroundMark x1="65563" y1="98810" x2="65563" y2="988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433" y="2771626"/>
              <a:ext cx="1438275" cy="800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linux網頁版系統管理工具Webmin | 辛比誌">
              <a:hlinkClick r:id="rId13"/>
              <a:extLst>
                <a:ext uri="{FF2B5EF4-FFF2-40B4-BE49-F238E27FC236}">
                  <a16:creationId xmlns:a16="http://schemas.microsoft.com/office/drawing/2014/main" id="{62F6198B-D1AE-4040-860E-90142E122B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319" b="89606" l="2903" r="94516">
                          <a14:foregroundMark x1="5000" y1="69176" x2="5000" y2="69176"/>
                          <a14:foregroundMark x1="39516" y1="56631" x2="39516" y2="56631"/>
                          <a14:foregroundMark x1="55806" y1="54480" x2="55806" y2="54480"/>
                          <a14:foregroundMark x1="64677" y1="49821" x2="64677" y2="49821"/>
                          <a14:foregroundMark x1="79032" y1="49104" x2="79032" y2="49104"/>
                          <a14:foregroundMark x1="86290" y1="51971" x2="86290" y2="51971"/>
                          <a14:foregroundMark x1="94677" y1="48746" x2="94677" y2="48746"/>
                          <a14:foregroundMark x1="86613" y1="39785" x2="86613" y2="39785"/>
                          <a14:foregroundMark x1="2903" y1="64516" x2="2903" y2="64516"/>
                          <a14:foregroundMark x1="9516" y1="74194" x2="9516" y2="741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3550" y="2771626"/>
              <a:ext cx="2077915" cy="935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9448F47-82B0-4CBC-BA32-0946EE637015}"/>
                </a:ext>
              </a:extLst>
            </p:cNvPr>
            <p:cNvSpPr txBox="1"/>
            <p:nvPr/>
          </p:nvSpPr>
          <p:spPr>
            <a:xfrm>
              <a:off x="4284390" y="3092638"/>
              <a:ext cx="2085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WEB GUI </a:t>
              </a: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類型</a:t>
              </a: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FA1F72F6-9F03-4B52-9209-21DE29F2AD56}"/>
              </a:ext>
            </a:extLst>
          </p:cNvPr>
          <p:cNvGrpSpPr/>
          <p:nvPr/>
        </p:nvGrpSpPr>
        <p:grpSpPr>
          <a:xfrm>
            <a:off x="4284390" y="3786272"/>
            <a:ext cx="4482732" cy="858604"/>
            <a:chOff x="4284390" y="3495011"/>
            <a:chExt cx="4482732" cy="858604"/>
          </a:xfrm>
        </p:grpSpPr>
        <p:pic>
          <p:nvPicPr>
            <p:cNvPr id="2058" name="Picture 10" descr="Python資料處理套件part2 - Pandas 檢視與定位資料">
              <a:hlinkClick r:id="rId16"/>
              <a:extLst>
                <a:ext uri="{FF2B5EF4-FFF2-40B4-BE49-F238E27FC236}">
                  <a16:creationId xmlns:a16="http://schemas.microsoft.com/office/drawing/2014/main" id="{CFE7BE49-A7C1-4FB6-8A70-FDC1149F04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>
                          <a14:foregroundMark x1="46987" y1="49547" x2="46987" y2="49547"/>
                          <a14:foregroundMark x1="51179" y1="55287" x2="51179" y2="55287"/>
                          <a14:foregroundMark x1="57118" y1="43807" x2="57118" y2="43807"/>
                          <a14:foregroundMark x1="63668" y1="44411" x2="63668" y2="44411"/>
                          <a14:foregroundMark x1="70742" y1="47432" x2="70742" y2="47432"/>
                          <a14:foregroundMark x1="76332" y1="45317" x2="76332" y2="453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558" y="3495011"/>
              <a:ext cx="2970564" cy="858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E3A8BAA-C497-4851-AEA5-858E12FE371C}"/>
                </a:ext>
              </a:extLst>
            </p:cNvPr>
            <p:cNvSpPr txBox="1"/>
            <p:nvPr/>
          </p:nvSpPr>
          <p:spPr>
            <a:xfrm>
              <a:off x="4284390" y="3780780"/>
              <a:ext cx="19640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程式語言</a:t>
              </a:r>
              <a:r>
                <a:rPr kumimoji="0" lang="en-US" altLang="zh-TW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kumimoji="0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類型</a:t>
              </a:r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0D01752-9EC1-414F-B1B0-D3D81D766ADC}"/>
              </a:ext>
            </a:extLst>
          </p:cNvPr>
          <p:cNvSpPr txBox="1"/>
          <p:nvPr/>
        </p:nvSpPr>
        <p:spPr>
          <a:xfrm>
            <a:off x="4284390" y="4902826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Python WBE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IDE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類型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CF6E30E5-9965-4224-9099-D49F8A46432C}"/>
              </a:ext>
            </a:extLst>
          </p:cNvPr>
          <p:cNvGrpSpPr/>
          <p:nvPr/>
        </p:nvGrpSpPr>
        <p:grpSpPr>
          <a:xfrm>
            <a:off x="6462966" y="2176155"/>
            <a:ext cx="3563727" cy="596513"/>
            <a:chOff x="6346433" y="1998194"/>
            <a:chExt cx="3563727" cy="596513"/>
          </a:xfrm>
        </p:grpSpPr>
        <p:pic>
          <p:nvPicPr>
            <p:cNvPr id="2062" name="Picture 14" descr="網站效能改善方案, 啟用Apache Event MPM – 月半人的家">
              <a:extLst>
                <a:ext uri="{FF2B5EF4-FFF2-40B4-BE49-F238E27FC236}">
                  <a16:creationId xmlns:a16="http://schemas.microsoft.com/office/drawing/2014/main" id="{8315D066-11C7-48D8-83CA-04FF1D301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433" y="1998194"/>
              <a:ext cx="1565520" cy="596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NGINX | High Performance Load Balancer, Web Server, &amp; Reverse Proxy">
              <a:extLst>
                <a:ext uri="{FF2B5EF4-FFF2-40B4-BE49-F238E27FC236}">
                  <a16:creationId xmlns:a16="http://schemas.microsoft.com/office/drawing/2014/main" id="{AFDEC110-F554-4ED7-9C4A-D96A48677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4415" y="2012521"/>
              <a:ext cx="1575745" cy="529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03827680-74D2-46C2-B804-3091A8354C6C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44" y="3393019"/>
            <a:ext cx="1051223" cy="1051223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2580C384-C10C-4DB6-8286-8B8C8BDF683B}"/>
              </a:ext>
            </a:extLst>
          </p:cNvPr>
          <p:cNvCxnSpPr/>
          <p:nvPr/>
        </p:nvCxnSpPr>
        <p:spPr>
          <a:xfrm>
            <a:off x="4514204" y="2874064"/>
            <a:ext cx="5589043" cy="4133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F0FD4644-682E-4DA2-B14A-C71C9742B5B1}"/>
              </a:ext>
            </a:extLst>
          </p:cNvPr>
          <p:cNvCxnSpPr/>
          <p:nvPr/>
        </p:nvCxnSpPr>
        <p:spPr>
          <a:xfrm>
            <a:off x="4572422" y="3805137"/>
            <a:ext cx="5589043" cy="4133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03DADBF0-DDBA-44C0-B4F0-9BAD40C16BA3}"/>
              </a:ext>
            </a:extLst>
          </p:cNvPr>
          <p:cNvCxnSpPr/>
          <p:nvPr/>
        </p:nvCxnSpPr>
        <p:spPr>
          <a:xfrm>
            <a:off x="4572421" y="4518526"/>
            <a:ext cx="5589043" cy="4133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FF82030-96A7-49C8-B336-AF97EFDE2174}"/>
              </a:ext>
            </a:extLst>
          </p:cNvPr>
          <p:cNvSpPr txBox="1"/>
          <p:nvPr/>
        </p:nvSpPr>
        <p:spPr>
          <a:xfrm>
            <a:off x="4293081" y="2292634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Web Server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類型</a:t>
            </a: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EC7F4D40-E547-49F1-8076-40FA398C9C90}"/>
              </a:ext>
            </a:extLst>
          </p:cNvPr>
          <p:cNvCxnSpPr/>
          <p:nvPr/>
        </p:nvCxnSpPr>
        <p:spPr>
          <a:xfrm>
            <a:off x="4459776" y="2064406"/>
            <a:ext cx="5589043" cy="4133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787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091D88B-0045-4A01-9F9D-1741E6060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81B884-DF80-4537-BA18-413991E7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</a:t>
            </a:r>
            <a:r>
              <a:rPr lang="zh-TW" altLang="en-US" dirty="0">
                <a:solidFill>
                  <a:schemeClr val="accent1"/>
                </a:solidFill>
              </a:rPr>
              <a:t> 語法 </a:t>
            </a:r>
            <a:r>
              <a:rPr lang="en-US" altLang="zh-TW" dirty="0">
                <a:solidFill>
                  <a:schemeClr val="accent1"/>
                </a:solidFill>
              </a:rPr>
              <a:t>insert-</a:t>
            </a:r>
            <a:r>
              <a:rPr lang="zh-TW" altLang="en-US" dirty="0">
                <a:solidFill>
                  <a:schemeClr val="accent1"/>
                </a:solidFill>
              </a:rPr>
              <a:t>新增</a:t>
            </a:r>
            <a:endParaRPr lang="zh-TW" altLang="en-US" dirty="0">
              <a:cs typeface="Arial" panose="020B0604020202020204" pitchFamily="34" charset="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DED0C622-2289-43CD-99CC-379867583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494" y="1497261"/>
            <a:ext cx="9360000" cy="3939703"/>
          </a:xfrm>
        </p:spPr>
        <p:txBody>
          <a:bodyPr/>
          <a:lstStyle/>
          <a:p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新增語法架構                                                 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array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底下只能使用個位數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</a:t>
            </a:r>
            <a:r>
              <a:rPr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db.</a:t>
            </a:r>
            <a:r>
              <a:rPr lang="en-US" altLang="zh-TW" sz="1800" b="1" dirty="0" err="1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collectionName</a:t>
            </a:r>
            <a:r>
              <a:rPr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.insert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( {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key</a:t>
            </a:r>
            <a:r>
              <a:rPr lang="zh-TW" altLang="en-US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:"</a:t>
            </a:r>
            <a:r>
              <a:rPr lang="en-US" altLang="zh-TW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value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" , </a:t>
            </a:r>
            <a:r>
              <a:rPr lang="en-US" altLang="zh-TW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key</a:t>
            </a:r>
            <a:r>
              <a:rPr lang="zh-TW" altLang="en-US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:"</a:t>
            </a:r>
            <a:r>
              <a:rPr lang="en-US" altLang="zh-TW" sz="1800" b="1" dirty="0" err="1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value</a:t>
            </a:r>
            <a:r>
              <a:rPr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",</a:t>
            </a:r>
            <a:r>
              <a:rPr lang="en-US" altLang="zh-TW" sz="1800" b="1" dirty="0" err="1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array</a:t>
            </a:r>
            <a:r>
              <a:rPr lang="en-US" altLang="zh-TW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:[1,2,3]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}</a:t>
            </a:r>
            <a:r>
              <a:rPr lang="en-US" altLang="zh-TW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 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ex : </a:t>
            </a:r>
            <a:r>
              <a:rPr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db.</a:t>
            </a:r>
            <a:r>
              <a:rPr lang="en-US" altLang="zh-TW" sz="1800" b="1" dirty="0" err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animal</a:t>
            </a:r>
            <a:r>
              <a:rPr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.insert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( {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type:</a:t>
            </a:r>
            <a:r>
              <a:rPr lang="zh-TW" altLang="en-US" sz="1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"cat"</a:t>
            </a:r>
            <a:r>
              <a:rPr lang="zh-TW" altLang="en-US" sz="1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</a:t>
            </a:r>
            <a:r>
              <a:rPr lang="en-US" altLang="zh-TW" sz="1800" b="1" dirty="0" err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food:"fish",array</a:t>
            </a:r>
            <a:r>
              <a:rPr lang="en-US" altLang="zh-TW" sz="1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:[1,2,3]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} )</a:t>
            </a:r>
            <a:endParaRPr lang="zh-TW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  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{ {</a:t>
            </a:r>
            <a:r>
              <a:rPr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type:"cat",food:"fish",array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:[1,2,3] } } 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多筆語法架構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</a:t>
            </a:r>
            <a:r>
              <a:rPr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db.</a:t>
            </a:r>
            <a:r>
              <a:rPr lang="en-US" altLang="zh-TW" sz="1800" b="1" dirty="0" err="1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collectionName</a:t>
            </a:r>
            <a:r>
              <a:rPr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.insert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( [ </a:t>
            </a:r>
          </a:p>
          <a:p>
            <a:pPr marL="0" indent="0">
              <a:buNone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{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key</a:t>
            </a:r>
            <a:r>
              <a:rPr lang="zh-TW" altLang="en-US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:"</a:t>
            </a:r>
            <a:r>
              <a:rPr lang="en-US" altLang="zh-TW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value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" , </a:t>
            </a:r>
            <a:r>
              <a:rPr lang="en-US" altLang="zh-TW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key</a:t>
            </a:r>
            <a:r>
              <a:rPr lang="zh-TW" altLang="en-US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:"</a:t>
            </a:r>
            <a:r>
              <a:rPr lang="en-US" altLang="zh-TW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value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" , </a:t>
            </a:r>
            <a:r>
              <a:rPr lang="en-US" altLang="zh-TW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key</a:t>
            </a:r>
            <a:r>
              <a:rPr lang="zh-TW" altLang="en-US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:"</a:t>
            </a:r>
            <a:r>
              <a:rPr lang="en-US" altLang="zh-TW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value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"} ,</a:t>
            </a:r>
          </a:p>
          <a:p>
            <a:pPr marL="0" indent="0"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{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key</a:t>
            </a:r>
            <a:r>
              <a:rPr lang="zh-TW" altLang="en-US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:"</a:t>
            </a:r>
            <a:r>
              <a:rPr lang="en-US" altLang="zh-TW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value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" , </a:t>
            </a:r>
            <a:r>
              <a:rPr lang="en-US" altLang="zh-TW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key</a:t>
            </a:r>
            <a:r>
              <a:rPr lang="zh-TW" altLang="en-US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:"</a:t>
            </a:r>
            <a:r>
              <a:rPr lang="en-US" altLang="zh-TW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value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" , </a:t>
            </a:r>
            <a:r>
              <a:rPr lang="en-US" altLang="zh-TW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key</a:t>
            </a:r>
            <a:r>
              <a:rPr lang="zh-TW" altLang="en-US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:"</a:t>
            </a:r>
            <a:r>
              <a:rPr lang="en-US" altLang="zh-TW" sz="18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value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"} ] ) 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 使用中括號包住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657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89C1310-622F-4526-9530-338F76C7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AE19D0D-41BE-46F3-8F35-708C1333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</a:t>
            </a:r>
            <a:r>
              <a:rPr lang="zh-TW" altLang="en-US" dirty="0">
                <a:solidFill>
                  <a:schemeClr val="accent1"/>
                </a:solidFill>
              </a:rPr>
              <a:t> 語法 </a:t>
            </a:r>
            <a:r>
              <a:rPr lang="en-US" altLang="zh-TW" dirty="0">
                <a:solidFill>
                  <a:schemeClr val="accent1"/>
                </a:solidFill>
              </a:rPr>
              <a:t>insert-</a:t>
            </a:r>
            <a:r>
              <a:rPr lang="zh-TW" altLang="en-US" dirty="0">
                <a:solidFill>
                  <a:schemeClr val="accent1"/>
                </a:solidFill>
              </a:rPr>
              <a:t>新增</a:t>
            </a:r>
            <a:endParaRPr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D94BA493-50F5-45B4-96DF-657E87BB83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4" y="1836565"/>
            <a:ext cx="5604604" cy="3152590"/>
          </a:xfrm>
        </p:spPr>
      </p:pic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F4E4570D-950B-4C8F-8C8C-0B91D7FE254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30" y="1628418"/>
            <a:ext cx="3810196" cy="3568883"/>
          </a:xfrm>
          <a:ln>
            <a:solidFill>
              <a:schemeClr val="tx1"/>
            </a:solidFill>
          </a:ln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19291F53-452A-4532-A207-85D669C890D6}"/>
              </a:ext>
            </a:extLst>
          </p:cNvPr>
          <p:cNvSpPr/>
          <p:nvPr/>
        </p:nvSpPr>
        <p:spPr>
          <a:xfrm>
            <a:off x="6078840" y="3196835"/>
            <a:ext cx="432048" cy="43204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6409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1BCE1A-4319-4230-A43A-5D2FE013F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F125A3D-4185-4E18-A222-EB96D1D01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</a:t>
            </a:r>
            <a:r>
              <a:rPr lang="zh-TW" altLang="en-US" dirty="0">
                <a:solidFill>
                  <a:schemeClr val="accent1"/>
                </a:solidFill>
              </a:rPr>
              <a:t> 語法 </a:t>
            </a:r>
            <a:r>
              <a:rPr lang="en-US" altLang="zh-TW" dirty="0">
                <a:solidFill>
                  <a:schemeClr val="accent1"/>
                </a:solidFill>
              </a:rPr>
              <a:t>find-</a:t>
            </a:r>
            <a:r>
              <a:rPr lang="zh-TW" altLang="en-US" dirty="0">
                <a:solidFill>
                  <a:schemeClr val="accent1"/>
                </a:solidFill>
              </a:rPr>
              <a:t>查詢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F6005A-0367-4D78-BF37-8E47AB6A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494" y="1497261"/>
            <a:ext cx="9360000" cy="3939703"/>
          </a:xfrm>
        </p:spPr>
        <p:txBody>
          <a:bodyPr/>
          <a:lstStyle/>
          <a:p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db.staff.find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()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                                      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顯示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staff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collection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全部資料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db.staff.find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().pretty()                         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整齊排列的顯示資料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db.staff.find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 { _id : " 9527" } )           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找出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_id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為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9527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的資料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子項目查詢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food { fruit : {red: "apple" , green: "melon" , blue: "blueberry"} }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db.food.find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{"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fruit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.red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": "apple"}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找出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fruit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子項目有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red:apple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的資料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</a:t>
            </a:r>
          </a:p>
          <a:p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db.people.find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 ).skip(100).limit(50)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跳過前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100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筆列出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後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50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筆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(101~150)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zh-TW" sz="20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>
                <a:cs typeface="Arial" panose="020B0604020202020204" pitchFamily="34" charset="0"/>
                <a:sym typeface="Wingdings" panose="05000000000000000000" pitchFamily="2" charset="2"/>
              </a:rPr>
              <a:t>   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53598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280C44-F19B-43B9-8CB2-434B942CB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F125A3D-4185-4E18-A222-EB96D1D01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accent1"/>
                </a:solidFill>
              </a:rPr>
              <a:t>子項目查詢範例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7674D7-CAD4-4BFF-B158-F9E92270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354" y="2683816"/>
            <a:ext cx="5400600" cy="325720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616AC2D-85DE-4AC9-B931-526C9BBDFA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89"/>
          <a:stretch/>
        </p:blipFill>
        <p:spPr>
          <a:xfrm>
            <a:off x="785034" y="1387672"/>
            <a:ext cx="8870920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373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15D6DD-7678-4F77-A8BC-4264EA35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F125A3D-4185-4E18-A222-EB96D1D01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</a:t>
            </a:r>
            <a:r>
              <a:rPr lang="zh-TW" altLang="en-US" dirty="0">
                <a:solidFill>
                  <a:schemeClr val="accent1"/>
                </a:solidFill>
              </a:rPr>
              <a:t> 語法 </a:t>
            </a:r>
            <a:r>
              <a:rPr lang="en-US" altLang="zh-TW" dirty="0">
                <a:solidFill>
                  <a:schemeClr val="accent1"/>
                </a:solidFill>
              </a:rPr>
              <a:t>find-</a:t>
            </a:r>
            <a:r>
              <a:rPr lang="zh-TW" altLang="en-US" dirty="0">
                <a:solidFill>
                  <a:schemeClr val="accent1"/>
                </a:solidFill>
              </a:rPr>
              <a:t>查詢 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F6005A-0367-4D78-BF37-8E47AB6A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494" y="1497261"/>
            <a:ext cx="9360000" cy="393970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$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gte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(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大於等於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db.people.find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 { age: {$gte:50 } } )  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找出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age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大於等於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50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的資料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$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gt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  (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大於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db.people.find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 { age: {$gt:50 } } )   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 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找出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age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大於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50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的資料</a:t>
            </a:r>
          </a:p>
          <a:p>
            <a:pPr>
              <a:lnSpc>
                <a:spcPct val="100000"/>
              </a:lnSpc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$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lte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 (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小於等於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db.people.find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 { age: {$lte:50 } } )  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 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找出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age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小於等於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50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的資料</a:t>
            </a:r>
          </a:p>
          <a:p>
            <a:pPr>
              <a:lnSpc>
                <a:spcPct val="100000"/>
              </a:lnSpc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$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lt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   (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小於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db.people.find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 { age: {$lt:50 } } )   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  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找出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age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小於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50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的資料</a:t>
            </a:r>
            <a:endParaRPr lang="en-US" altLang="zh-TW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2000" dirty="0">
                <a:cs typeface="Arial" panose="020B0604020202020204" pitchFamily="34" charset="0"/>
                <a:sym typeface="Wingdings" panose="05000000000000000000" pitchFamily="2" charset="2"/>
              </a:rPr>
              <a:t>   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129521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A08606-20CC-4B0D-8A08-14D8F0C54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F125A3D-4185-4E18-A222-EB96D1D01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</a:t>
            </a:r>
            <a:r>
              <a:rPr lang="zh-TW" altLang="en-US" dirty="0">
                <a:solidFill>
                  <a:schemeClr val="accent1"/>
                </a:solidFill>
              </a:rPr>
              <a:t> 語法 </a:t>
            </a:r>
            <a:r>
              <a:rPr lang="en-US" altLang="zh-TW" dirty="0">
                <a:solidFill>
                  <a:schemeClr val="accent1"/>
                </a:solidFill>
              </a:rPr>
              <a:t>find-</a:t>
            </a:r>
            <a:r>
              <a:rPr lang="zh-TW" altLang="en-US" dirty="0">
                <a:solidFill>
                  <a:schemeClr val="accent1"/>
                </a:solidFill>
              </a:rPr>
              <a:t>查詢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F6005A-0367-4D78-BF37-8E47AB6A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494" y="1497261"/>
            <a:ext cx="9720560" cy="3939703"/>
          </a:xfrm>
        </p:spPr>
        <p:txBody>
          <a:bodyPr/>
          <a:lstStyle/>
          <a:p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$in   (</a:t>
            </a:r>
            <a:r>
              <a:rPr lang="zh-TW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包含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endParaRPr lang="zh-TW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 </a:t>
            </a:r>
            <a:r>
              <a:rPr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db.people.find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 { type: { $in:["case"] } } ) 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type</a:t>
            </a:r>
            <a:r>
              <a:rPr lang="zh-TW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中，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 </a:t>
            </a:r>
            <a:r>
              <a:rPr lang="zh-TW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含有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case</a:t>
            </a:r>
            <a:r>
              <a:rPr lang="zh-TW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的資料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 </a:t>
            </a:r>
            <a:endParaRPr lang="zh-TW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$</a:t>
            </a:r>
            <a:r>
              <a:rPr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nin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(</a:t>
            </a:r>
            <a:r>
              <a:rPr lang="zh-TW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不包含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endParaRPr lang="zh-TW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 </a:t>
            </a:r>
            <a:r>
              <a:rPr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db.people.find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 { type: {$</a:t>
            </a:r>
            <a:r>
              <a:rPr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nin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:["case"] } } ) 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type</a:t>
            </a:r>
            <a:r>
              <a:rPr lang="zh-TW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中，不含有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case</a:t>
            </a:r>
            <a:r>
              <a:rPr lang="zh-TW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的資料</a:t>
            </a:r>
          </a:p>
          <a:p>
            <a:pPr marL="0" indent="0">
              <a:buNone/>
            </a:pP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 </a:t>
            </a:r>
            <a:endParaRPr lang="zh-TW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$or   (</a:t>
            </a:r>
            <a:r>
              <a:rPr lang="zh-TW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或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endParaRPr lang="zh-TW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 </a:t>
            </a:r>
            <a:r>
              <a:rPr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db.people.find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 { $or: [ { age: { $</a:t>
            </a:r>
            <a:r>
              <a:rPr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lt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 50 } }, {"name" : "john"} ] } )</a:t>
            </a:r>
            <a:endParaRPr lang="zh-TW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                                                                              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 年齡</a:t>
            </a:r>
            <a:r>
              <a:rPr lang="zh-TW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低於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200 or </a:t>
            </a:r>
            <a:r>
              <a:rPr lang="zh-TW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名稱為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john</a:t>
            </a:r>
            <a:r>
              <a:rPr lang="zh-TW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資料</a:t>
            </a:r>
          </a:p>
          <a:p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$not (</a:t>
            </a:r>
            <a:r>
              <a:rPr lang="zh-TW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否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endParaRPr lang="zh-TW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 </a:t>
            </a:r>
            <a:r>
              <a:rPr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db.people.find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 { age:{ $not:{ $gt:50 } } } )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 age</a:t>
            </a:r>
            <a:r>
              <a:rPr lang="zh-TW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不大於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50</a:t>
            </a:r>
            <a:r>
              <a:rPr lang="zh-TW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的資料</a:t>
            </a:r>
          </a:p>
          <a:p>
            <a:pPr marL="0" indent="0">
              <a:buNone/>
            </a:pPr>
            <a:endParaRPr lang="en-US" altLang="zh-TW" sz="1800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Arial" panose="020B0604020202020204" pitchFamily="34" charset="0"/>
                <a:sym typeface="Wingdings" panose="05000000000000000000" pitchFamily="2" charset="2"/>
              </a:rPr>
              <a:t>   </a:t>
            </a:r>
            <a:endParaRPr lang="zh-TW" altLang="en-US" sz="18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845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C0CD920-C141-4C79-ACAA-FE540A5CF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5D3991F-EF20-41E8-96D3-A1CEE66AE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</a:t>
            </a:r>
            <a:r>
              <a:rPr lang="zh-TW" altLang="en-US" dirty="0">
                <a:solidFill>
                  <a:schemeClr val="accent1"/>
                </a:solidFill>
              </a:rPr>
              <a:t> 語法 </a:t>
            </a:r>
            <a:r>
              <a:rPr lang="en-US" altLang="zh-TW" dirty="0">
                <a:solidFill>
                  <a:schemeClr val="accent1"/>
                </a:solidFill>
              </a:rPr>
              <a:t>find-</a:t>
            </a:r>
            <a:r>
              <a:rPr lang="zh-TW" altLang="en-US" dirty="0">
                <a:solidFill>
                  <a:schemeClr val="accent1"/>
                </a:solidFill>
              </a:rPr>
              <a:t>查詢 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C362133-6932-48EA-88F8-9F3ACB0E1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334" y="1404516"/>
            <a:ext cx="6408192" cy="396383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80A3117-86EE-4A7C-BB3F-91EFC6765DFC}"/>
              </a:ext>
            </a:extLst>
          </p:cNvPr>
          <p:cNvSpPr txBox="1"/>
          <p:nvPr/>
        </p:nvSpPr>
        <p:spPr>
          <a:xfrm>
            <a:off x="540494" y="1527237"/>
            <a:ext cx="316783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 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$or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與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$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lt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舉例並用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 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{ $or :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[ { } , { } ] }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  兩個大括號放入值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  使用中括號包住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 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age : { $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lt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: 20 }</a:t>
            </a: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  取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age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小於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20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的值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減號 4">
            <a:extLst>
              <a:ext uri="{FF2B5EF4-FFF2-40B4-BE49-F238E27FC236}">
                <a16:creationId xmlns:a16="http://schemas.microsoft.com/office/drawing/2014/main" id="{9C1F3DD4-C431-4A3D-AA8E-E7F8EA7DCD29}"/>
              </a:ext>
            </a:extLst>
          </p:cNvPr>
          <p:cNvSpPr/>
          <p:nvPr/>
        </p:nvSpPr>
        <p:spPr>
          <a:xfrm>
            <a:off x="4716438" y="1620540"/>
            <a:ext cx="5544096" cy="216024"/>
          </a:xfrm>
          <a:prstGeom prst="mathMinu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920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AC1EAE-A7C1-469C-B232-4B3DAC6F0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81B884-DF80-4537-BA18-413991E77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94" y="468516"/>
            <a:ext cx="10440640" cy="936000"/>
          </a:xfrm>
        </p:spPr>
        <p:txBody>
          <a:bodyPr/>
          <a:lstStyle/>
          <a:p>
            <a:r>
              <a:rPr lang="en-US" altLang="zh-TW" sz="3600" dirty="0">
                <a:solidFill>
                  <a:schemeClr val="accent1"/>
                </a:solidFill>
              </a:rPr>
              <a:t>MongoDB</a:t>
            </a:r>
            <a:r>
              <a:rPr lang="zh-TW" altLang="en-US" sz="3600" dirty="0">
                <a:solidFill>
                  <a:schemeClr val="accent1"/>
                </a:solidFill>
              </a:rPr>
              <a:t> 語法 </a:t>
            </a:r>
            <a:r>
              <a:rPr lang="en-US" altLang="zh-TW" sz="3600" dirty="0">
                <a:solidFill>
                  <a:schemeClr val="accent1"/>
                </a:solidFill>
              </a:rPr>
              <a:t>update </a:t>
            </a:r>
            <a:r>
              <a:rPr lang="zh-TW" altLang="en-US" sz="3600" dirty="0">
                <a:solidFill>
                  <a:schemeClr val="accent1"/>
                </a:solidFill>
              </a:rPr>
              <a:t>更新 </a:t>
            </a:r>
            <a:r>
              <a:rPr lang="en-US" altLang="zh-TW" sz="3600" dirty="0">
                <a:solidFill>
                  <a:schemeClr val="accent1"/>
                </a:solidFill>
              </a:rPr>
              <a:t>$set</a:t>
            </a:r>
            <a:r>
              <a:rPr lang="zh-TW" altLang="en-US" sz="3600" dirty="0">
                <a:solidFill>
                  <a:schemeClr val="accent1"/>
                </a:solidFill>
              </a:rPr>
              <a:t>與</a:t>
            </a:r>
            <a:r>
              <a:rPr lang="en-US" altLang="zh-TW" sz="3600" dirty="0" err="1">
                <a:solidFill>
                  <a:schemeClr val="accent1"/>
                </a:solidFill>
              </a:rPr>
              <a:t>multi:true</a:t>
            </a:r>
            <a:r>
              <a:rPr lang="zh-TW" altLang="en-US" sz="3600" dirty="0">
                <a:solidFill>
                  <a:schemeClr val="accent1"/>
                </a:solidFill>
              </a:rPr>
              <a:t> </a:t>
            </a:r>
            <a:endParaRPr lang="zh-TW" altLang="en-US" sz="3600" dirty="0">
              <a:cs typeface="Arial" panose="020B0604020202020204" pitchFamily="34" charset="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DED0C622-2289-43CD-99CC-379867583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494" y="1497261"/>
            <a:ext cx="10584656" cy="393970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4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zh-TW" altLang="zh-TW" sz="2400" dirty="0">
                <a:solidFill>
                  <a:srgbClr val="FF0000"/>
                </a:solidFill>
                <a:cs typeface="Arial" panose="020B0604020202020204" pitchFamily="34" charset="0"/>
              </a:rPr>
              <a:t>注意</a:t>
            </a:r>
            <a:r>
              <a:rPr lang="en-US" altLang="zh-TW" sz="2400" dirty="0">
                <a:solidFill>
                  <a:srgbClr val="FF0000"/>
                </a:solidFill>
                <a:cs typeface="Arial" panose="020B0604020202020204" pitchFamily="34" charset="0"/>
              </a:rPr>
              <a:t>-</a:t>
            </a:r>
            <a:r>
              <a:rPr lang="zh-TW" altLang="zh-TW" sz="2400" dirty="0">
                <a:solidFill>
                  <a:srgbClr val="FF0000"/>
                </a:solidFill>
                <a:cs typeface="Arial" panose="020B0604020202020204" pitchFamily="34" charset="0"/>
              </a:rPr>
              <a:t>若沒有使用</a:t>
            </a:r>
            <a:r>
              <a:rPr lang="en-US" altLang="zh-TW" sz="2400" dirty="0">
                <a:solidFill>
                  <a:srgbClr val="FF0000"/>
                </a:solidFill>
                <a:cs typeface="Arial" panose="020B0604020202020204" pitchFamily="34" charset="0"/>
              </a:rPr>
              <a:t>$set(</a:t>
            </a:r>
            <a:r>
              <a:rPr lang="zh-TW" altLang="zh-TW" sz="2400" dirty="0">
                <a:solidFill>
                  <a:srgbClr val="FF0000"/>
                </a:solidFill>
                <a:cs typeface="Arial" panose="020B0604020202020204" pitchFamily="34" charset="0"/>
              </a:rPr>
              <a:t>指定欄位</a:t>
            </a:r>
            <a:r>
              <a:rPr lang="en-US" altLang="zh-TW" sz="2400" dirty="0">
                <a:solidFill>
                  <a:srgbClr val="FF0000"/>
                </a:solidFill>
                <a:cs typeface="Arial" panose="020B0604020202020204" pitchFamily="34" charset="0"/>
              </a:rPr>
              <a:t>)</a:t>
            </a:r>
            <a:r>
              <a:rPr lang="zh-TW" altLang="en-US" sz="24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zh-TW" altLang="zh-TW" sz="2400" dirty="0">
                <a:solidFill>
                  <a:srgbClr val="FF0000"/>
                </a:solidFill>
                <a:cs typeface="Arial" panose="020B0604020202020204" pitchFamily="34" charset="0"/>
              </a:rPr>
              <a:t>會將整筆資料進行更動</a:t>
            </a:r>
            <a:endParaRPr lang="en-US" altLang="zh-TW" sz="2400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FF0000"/>
                </a:solidFill>
                <a:cs typeface="Arial" panose="020B0604020202020204" pitchFamily="34" charset="0"/>
              </a:rPr>
              <a:t> (</a:t>
            </a:r>
            <a:r>
              <a:rPr lang="zh-TW" altLang="zh-TW" sz="2400" dirty="0">
                <a:solidFill>
                  <a:srgbClr val="FF0000"/>
                </a:solidFill>
                <a:cs typeface="Arial" panose="020B0604020202020204" pitchFamily="34" charset="0"/>
              </a:rPr>
              <a:t>沒加上的欄位就直接清掉了</a:t>
            </a:r>
            <a:r>
              <a:rPr lang="en-US" altLang="zh-TW" sz="2400" dirty="0">
                <a:solidFill>
                  <a:srgbClr val="FF0000"/>
                </a:solidFill>
                <a:cs typeface="Arial" panose="020B0604020202020204" pitchFamily="34" charset="0"/>
              </a:rPr>
              <a:t>)</a:t>
            </a:r>
            <a:r>
              <a:rPr lang="zh-TW" altLang="en-US" sz="2400" dirty="0">
                <a:solidFill>
                  <a:srgbClr val="FF0000"/>
                </a:solidFill>
                <a:cs typeface="Arial" panose="020B0604020202020204" pitchFamily="34" charset="0"/>
              </a:rPr>
              <a:t>。</a:t>
            </a:r>
            <a:endParaRPr lang="en-US" altLang="zh-TW" sz="2400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0" indent="0" fontAlgn="t">
              <a:buNone/>
            </a:pPr>
            <a:r>
              <a:rPr lang="zh-TW" altLang="en-US" dirty="0">
                <a:solidFill>
                  <a:schemeClr val="accent4"/>
                </a:solidFill>
                <a:cs typeface="Arial" panose="020B0604020202020204" pitchFamily="34" charset="0"/>
              </a:rPr>
              <a:t>  </a:t>
            </a:r>
            <a:r>
              <a:rPr lang="zh-TW" altLang="en-US" dirty="0">
                <a:solidFill>
                  <a:srgbClr val="FFC000"/>
                </a:solidFill>
                <a:cs typeface="Arial" panose="020B0604020202020204" pitchFamily="34" charset="0"/>
              </a:rPr>
              <a:t> </a:t>
            </a:r>
            <a:r>
              <a:rPr lang="en-US" altLang="zh-TW" dirty="0">
                <a:solidFill>
                  <a:schemeClr val="accent1"/>
                </a:solidFill>
                <a:cs typeface="Arial" panose="020B0604020202020204" pitchFamily="34" charset="0"/>
              </a:rPr>
              <a:t>ex : {"name" : "bob" , "job" : "student" ,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r>
              <a:rPr lang="en-US" altLang="zh-TW" dirty="0">
                <a:solidFill>
                  <a:schemeClr val="accent1"/>
                </a:solidFill>
                <a:cs typeface="Arial" panose="020B0604020202020204" pitchFamily="34" charset="0"/>
              </a:rPr>
              <a:t>"</a:t>
            </a:r>
            <a:r>
              <a:rPr lang="en-US" altLang="zh-TW" dirty="0" err="1">
                <a:solidFill>
                  <a:schemeClr val="accent1"/>
                </a:solidFill>
                <a:cs typeface="Arial" panose="020B0604020202020204" pitchFamily="34" charset="0"/>
              </a:rPr>
              <a:t>gender":"male</a:t>
            </a:r>
            <a:r>
              <a:rPr lang="en-US" altLang="zh-TW" dirty="0">
                <a:solidFill>
                  <a:schemeClr val="accent1"/>
                </a:solidFill>
                <a:cs typeface="Arial" panose="020B0604020202020204" pitchFamily="34" charset="0"/>
              </a:rPr>
              <a:t>" , "age" : 40 } </a:t>
            </a:r>
          </a:p>
          <a:p>
            <a:endParaRPr lang="en-US" altLang="zh-TW" dirty="0">
              <a:cs typeface="Arial" panose="020B0604020202020204" pitchFamily="34" charset="0"/>
            </a:endParaRPr>
          </a:p>
          <a:p>
            <a:r>
              <a:rPr lang="en-US" altLang="zh-TW" dirty="0">
                <a:cs typeface="Arial" panose="020B0604020202020204" pitchFamily="34" charset="0"/>
              </a:rPr>
              <a:t>$set (</a:t>
            </a:r>
            <a:r>
              <a:rPr lang="zh-TW" altLang="zh-TW" dirty="0">
                <a:cs typeface="Arial" panose="020B0604020202020204" pitchFamily="34" charset="0"/>
              </a:rPr>
              <a:t>指定欄位</a:t>
            </a:r>
            <a:r>
              <a:rPr lang="en-US" altLang="zh-TW" dirty="0">
                <a:cs typeface="Arial" panose="020B0604020202020204" pitchFamily="34" charset="0"/>
              </a:rPr>
              <a:t>) </a:t>
            </a:r>
            <a:r>
              <a:rPr lang="zh-TW" altLang="en-US" dirty="0">
                <a:cs typeface="Arial" panose="020B0604020202020204" pitchFamily="34" charset="0"/>
              </a:rPr>
              <a:t>      </a:t>
            </a:r>
            <a:r>
              <a:rPr lang="en-US" altLang="zh-TW" dirty="0" err="1">
                <a:cs typeface="Arial" panose="020B0604020202020204" pitchFamily="34" charset="0"/>
              </a:rPr>
              <a:t>multi:true</a:t>
            </a:r>
            <a:r>
              <a:rPr lang="en-US" altLang="zh-TW" dirty="0">
                <a:cs typeface="Arial" panose="020B0604020202020204" pitchFamily="34" charset="0"/>
              </a:rPr>
              <a:t> (</a:t>
            </a:r>
            <a:r>
              <a:rPr lang="zh-TW" altLang="zh-TW" dirty="0">
                <a:cs typeface="Arial" panose="020B0604020202020204" pitchFamily="34" charset="0"/>
              </a:rPr>
              <a:t>更新多筆</a:t>
            </a:r>
            <a:r>
              <a:rPr lang="en-US" altLang="zh-TW" dirty="0">
                <a:cs typeface="Arial" panose="020B0604020202020204" pitchFamily="34" charset="0"/>
              </a:rPr>
              <a:t>)</a:t>
            </a:r>
            <a:endParaRPr lang="zh-TW" altLang="zh-TW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Arial" panose="020B0604020202020204" pitchFamily="34" charset="0"/>
              </a:rPr>
              <a:t>   </a:t>
            </a:r>
            <a:r>
              <a:rPr lang="en-US" altLang="zh-TW" dirty="0" err="1">
                <a:solidFill>
                  <a:schemeClr val="accent2"/>
                </a:solidFill>
                <a:cs typeface="Arial" panose="020B0604020202020204" pitchFamily="34" charset="0"/>
              </a:rPr>
              <a:t>db.people.update</a:t>
            </a:r>
            <a:r>
              <a:rPr lang="en-US" altLang="zh-TW" dirty="0">
                <a:solidFill>
                  <a:schemeClr val="accent2"/>
                </a:solidFill>
                <a:cs typeface="Arial" panose="020B0604020202020204" pitchFamily="34" charset="0"/>
              </a:rPr>
              <a:t>( {"</a:t>
            </a:r>
            <a:r>
              <a:rPr lang="en-US" altLang="zh-TW" dirty="0" err="1">
                <a:solidFill>
                  <a:schemeClr val="accent2"/>
                </a:solidFill>
                <a:cs typeface="Arial" panose="020B0604020202020204" pitchFamily="34" charset="0"/>
              </a:rPr>
              <a:t>name":"bob</a:t>
            </a:r>
            <a:r>
              <a:rPr lang="en-US" altLang="zh-TW" dirty="0">
                <a:solidFill>
                  <a:schemeClr val="accent2"/>
                </a:solidFill>
                <a:cs typeface="Arial" panose="020B0604020202020204" pitchFamily="34" charset="0"/>
              </a:rPr>
              <a:t>"},{$set:{"age":50,"job":"teacher"} },{</a:t>
            </a:r>
            <a:r>
              <a:rPr lang="en-US" altLang="zh-TW" dirty="0" err="1">
                <a:solidFill>
                  <a:schemeClr val="accent2"/>
                </a:solidFill>
                <a:cs typeface="Arial" panose="020B0604020202020204" pitchFamily="34" charset="0"/>
              </a:rPr>
              <a:t>multi:true</a:t>
            </a:r>
            <a:r>
              <a:rPr lang="en-US" altLang="zh-TW" dirty="0">
                <a:solidFill>
                  <a:schemeClr val="accent2"/>
                </a:solidFill>
                <a:cs typeface="Arial" panose="020B0604020202020204" pitchFamily="34" charset="0"/>
              </a:rPr>
              <a:t>}) </a:t>
            </a:r>
          </a:p>
          <a:p>
            <a:pPr marL="0" indent="0">
              <a:buNone/>
            </a:pPr>
            <a:r>
              <a:rPr lang="en-US" altLang="zh-TW" sz="1800" dirty="0">
                <a:cs typeface="Arial" panose="020B0604020202020204" pitchFamily="34" charset="0"/>
              </a:rPr>
              <a:t>  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解說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找到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name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有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bob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的資料，指定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age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修改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50  job</a:t>
            </a:r>
            <a:r>
              <a:rPr lang="zh-TW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修改成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teacher            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多筆修改</a:t>
            </a:r>
            <a:endParaRPr lang="en-US" altLang="zh-TW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chemeClr val="accent1"/>
                </a:solidFill>
                <a:cs typeface="Arial" panose="020B0604020202020204" pitchFamily="34" charset="0"/>
              </a:rPr>
              <a:t>   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accent1"/>
                </a:solidFill>
                <a:cs typeface="Arial" panose="020B0604020202020204" pitchFamily="34" charset="0"/>
              </a:rPr>
              <a:t>   </a:t>
            </a:r>
            <a:r>
              <a:rPr lang="zh-TW" altLang="en-US" dirty="0">
                <a:solidFill>
                  <a:schemeClr val="accent1"/>
                </a:solidFill>
                <a:cs typeface="Arial" panose="020B0604020202020204" pitchFamily="34" charset="0"/>
              </a:rPr>
              <a:t>輸出</a:t>
            </a:r>
            <a:r>
              <a:rPr lang="en-US" altLang="zh-TW" dirty="0">
                <a:solidFill>
                  <a:schemeClr val="accent1"/>
                </a:solidFill>
                <a:cs typeface="Arial" panose="020B0604020202020204" pitchFamily="34" charset="0"/>
              </a:rPr>
              <a:t> {"name" : "bob" , "job" : "teacher" ,</a:t>
            </a:r>
            <a:r>
              <a:rPr lang="en-US" altLang="zh-TW" b="1" dirty="0">
                <a:solidFill>
                  <a:schemeClr val="accent1"/>
                </a:solidFill>
              </a:rPr>
              <a:t> </a:t>
            </a:r>
            <a:r>
              <a:rPr lang="en-US" altLang="zh-TW" dirty="0">
                <a:solidFill>
                  <a:schemeClr val="accent1"/>
                </a:solidFill>
                <a:cs typeface="Arial" panose="020B0604020202020204" pitchFamily="34" charset="0"/>
              </a:rPr>
              <a:t>"</a:t>
            </a:r>
            <a:r>
              <a:rPr lang="en-US" altLang="zh-TW" dirty="0" err="1">
                <a:solidFill>
                  <a:schemeClr val="accent1"/>
                </a:solidFill>
                <a:cs typeface="Arial" panose="020B0604020202020204" pitchFamily="34" charset="0"/>
              </a:rPr>
              <a:t>gender":"male</a:t>
            </a:r>
            <a:r>
              <a:rPr lang="en-US" altLang="zh-TW" dirty="0">
                <a:solidFill>
                  <a:schemeClr val="accent1"/>
                </a:solidFill>
                <a:cs typeface="Arial" panose="020B0604020202020204" pitchFamily="34" charset="0"/>
              </a:rPr>
              <a:t>" , "age" : 50 } 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TW" altLang="zh-TW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675378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EE743D-6EF1-4A65-A752-AB0A1EC6B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81B884-DF80-4537-BA18-413991E7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>
                <a:solidFill>
                  <a:schemeClr val="accent1"/>
                </a:solidFill>
              </a:rPr>
              <a:t>MongoDB</a:t>
            </a:r>
            <a:r>
              <a:rPr lang="zh-TW" altLang="en-US" sz="3600" dirty="0">
                <a:solidFill>
                  <a:schemeClr val="accent1"/>
                </a:solidFill>
              </a:rPr>
              <a:t> 語法 </a:t>
            </a:r>
            <a:r>
              <a:rPr lang="en-US" altLang="zh-TW" sz="3600" dirty="0">
                <a:solidFill>
                  <a:schemeClr val="accent1"/>
                </a:solidFill>
              </a:rPr>
              <a:t>update </a:t>
            </a:r>
            <a:r>
              <a:rPr lang="zh-TW" altLang="en-US" sz="3600" dirty="0">
                <a:solidFill>
                  <a:schemeClr val="accent1"/>
                </a:solidFill>
              </a:rPr>
              <a:t>更新 </a:t>
            </a:r>
            <a:r>
              <a:rPr lang="en-US" altLang="zh-TW" sz="3600" dirty="0">
                <a:solidFill>
                  <a:schemeClr val="accent1"/>
                </a:solidFill>
              </a:rPr>
              <a:t>$set</a:t>
            </a:r>
            <a:r>
              <a:rPr lang="zh-TW" altLang="en-US" sz="3600" dirty="0">
                <a:solidFill>
                  <a:schemeClr val="accent1"/>
                </a:solidFill>
              </a:rPr>
              <a:t>與</a:t>
            </a:r>
            <a:r>
              <a:rPr lang="en-US" altLang="zh-TW" sz="3600" dirty="0">
                <a:solidFill>
                  <a:schemeClr val="accent1"/>
                </a:solidFill>
              </a:rPr>
              <a:t>multi</a:t>
            </a:r>
            <a:r>
              <a:rPr lang="zh-TW" altLang="en-US" sz="3600" dirty="0">
                <a:solidFill>
                  <a:schemeClr val="accent1"/>
                </a:solidFill>
              </a:rPr>
              <a:t> </a:t>
            </a:r>
            <a:endParaRPr lang="zh-TW" altLang="en-US" sz="3600" dirty="0">
              <a:cs typeface="Arial" panose="020B0604020202020204" pitchFamily="34" charset="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DED0C622-2289-43CD-99CC-379867583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494" y="1497261"/>
            <a:ext cx="9360000" cy="3939703"/>
          </a:xfrm>
        </p:spPr>
        <p:txBody>
          <a:bodyPr/>
          <a:lstStyle/>
          <a:p>
            <a:endParaRPr lang="en-US" altLang="zh-TW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TW" altLang="zh-TW" sz="24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zh-TW" dirty="0">
              <a:latin typeface="+mn-ea"/>
              <a:ea typeface="+mn-ea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B37C8CE-EDBD-40D8-86A7-314DB9EA38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05" r="20918" b="75834"/>
          <a:stretch/>
        </p:blipFill>
        <p:spPr>
          <a:xfrm>
            <a:off x="792612" y="1980580"/>
            <a:ext cx="3981050" cy="135218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AFFC3BE-3F39-4744-8DE9-DA1A0E4C2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304" b="4399"/>
          <a:stretch/>
        </p:blipFill>
        <p:spPr>
          <a:xfrm>
            <a:off x="1476078" y="3733325"/>
            <a:ext cx="7079461" cy="16644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53D67FB-05F9-449C-902D-8EE39EA54E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780" t="2422" r="10351" b="72178"/>
          <a:stretch/>
        </p:blipFill>
        <p:spPr>
          <a:xfrm>
            <a:off x="5508526" y="1937363"/>
            <a:ext cx="3853396" cy="143861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D0A618E-B2BE-4A2B-8B74-D8FF81C44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438" y="2336698"/>
            <a:ext cx="451143" cy="4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39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45AA7EE-A673-4FE6-9CC2-F507959B5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81B884-DF80-4537-BA18-413991E77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94" y="468516"/>
            <a:ext cx="10152608" cy="936000"/>
          </a:xfrm>
        </p:spPr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</a:t>
            </a:r>
            <a:r>
              <a:rPr lang="zh-TW" altLang="en-US" dirty="0">
                <a:solidFill>
                  <a:schemeClr val="accent1"/>
                </a:solidFill>
              </a:rPr>
              <a:t> 語法 </a:t>
            </a:r>
            <a:r>
              <a:rPr lang="en-US" altLang="zh-TW" dirty="0">
                <a:solidFill>
                  <a:schemeClr val="accent1"/>
                </a:solidFill>
              </a:rPr>
              <a:t>update </a:t>
            </a:r>
            <a:r>
              <a:rPr lang="zh-TW" altLang="en-US" dirty="0">
                <a:solidFill>
                  <a:schemeClr val="accent1"/>
                </a:solidFill>
              </a:rPr>
              <a:t>更新 </a:t>
            </a:r>
            <a:r>
              <a:rPr lang="en-US" altLang="zh-TW" dirty="0" err="1">
                <a:solidFill>
                  <a:schemeClr val="accent1"/>
                </a:solidFill>
              </a:rPr>
              <a:t>upsert:true</a:t>
            </a:r>
            <a:endParaRPr lang="zh-TW" altLang="en-US" dirty="0">
              <a:cs typeface="Arial" panose="020B0604020202020204" pitchFamily="34" charset="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DED0C622-2289-43CD-99CC-379867583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494" y="1497261"/>
            <a:ext cx="9360000" cy="3939703"/>
          </a:xfrm>
        </p:spPr>
        <p:txBody>
          <a:bodyPr/>
          <a:lstStyle/>
          <a:p>
            <a:pPr marL="0" indent="0" fontAlgn="t">
              <a:buNone/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ex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: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{"name" : "ben" , "job" : "chairman" ,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"</a:t>
            </a:r>
            <a:r>
              <a:rPr lang="en-US" altLang="zh-TW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gender":"male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" , "age" : 55 } </a:t>
            </a:r>
          </a:p>
          <a:p>
            <a:pPr fontAlgn="t"/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fontAlgn="t"/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upsert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: true 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有就修改，沒有就新增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</a:t>
            </a:r>
            <a:r>
              <a:rPr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</a:t>
            </a:r>
            <a:r>
              <a:rPr lang="en-US" altLang="zh-TW" b="1" dirty="0" err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db.people.update</a:t>
            </a:r>
            <a:r>
              <a:rPr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 {"</a:t>
            </a:r>
            <a:r>
              <a:rPr lang="en-US" altLang="zh-TW" b="1" dirty="0" err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name</a:t>
            </a:r>
            <a:r>
              <a:rPr lang="en-US" altLang="zh-TW" dirty="0" err="1">
                <a:solidFill>
                  <a:schemeClr val="accent2"/>
                </a:solidFill>
                <a:cs typeface="Arial" panose="020B0604020202020204" pitchFamily="34" charset="0"/>
              </a:rPr>
              <a:t>"</a:t>
            </a:r>
            <a:r>
              <a:rPr lang="en-US" altLang="zh-TW" b="1" dirty="0" err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:"ben</a:t>
            </a:r>
            <a:r>
              <a:rPr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" } , { $set : { "age" : 35, "job" : "manager" , "tall" : 175 } } , { </a:t>
            </a:r>
            <a:r>
              <a:rPr lang="en-US" altLang="zh-TW" b="1" dirty="0" err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upsert</a:t>
            </a:r>
            <a:r>
              <a:rPr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: true } )</a:t>
            </a:r>
          </a:p>
          <a:p>
            <a:pPr marL="0" indent="0">
              <a:buNone/>
            </a:pPr>
            <a:r>
              <a:rPr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解說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由於沒有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tall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類別，會自動新增</a:t>
            </a:r>
            <a:endParaRPr lang="zh-TW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TW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輸出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{"name":"ben","job":"manager","gender":"male","age":35,"tall" :175 }</a:t>
            </a:r>
            <a:endParaRPr lang="en-US" altLang="zh-TW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5872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開發環境架構介紹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7609818C-9B0A-4E53-9686-AFED68B27DB4}"/>
              </a:ext>
            </a:extLst>
          </p:cNvPr>
          <p:cNvGrpSpPr/>
          <p:nvPr/>
        </p:nvGrpSpPr>
        <p:grpSpPr>
          <a:xfrm>
            <a:off x="3204270" y="900460"/>
            <a:ext cx="6984776" cy="4716003"/>
            <a:chOff x="1404070" y="936985"/>
            <a:chExt cx="6984776" cy="4716003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1A6618C8-694B-42AB-94CB-C20412A66B44}"/>
                </a:ext>
              </a:extLst>
            </p:cNvPr>
            <p:cNvSpPr/>
            <p:nvPr/>
          </p:nvSpPr>
          <p:spPr>
            <a:xfrm>
              <a:off x="1404070" y="1332508"/>
              <a:ext cx="6984776" cy="43204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8F0A8483-BB41-4DAA-81A7-7FAFEDD7C643}"/>
                </a:ext>
              </a:extLst>
            </p:cNvPr>
            <p:cNvGrpSpPr/>
            <p:nvPr/>
          </p:nvGrpSpPr>
          <p:grpSpPr>
            <a:xfrm>
              <a:off x="4572422" y="4756211"/>
              <a:ext cx="1512168" cy="896777"/>
              <a:chOff x="4500414" y="4693495"/>
              <a:chExt cx="1512168" cy="896777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4238A0EB-214E-4E24-906A-11A2C2FB9D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4470" y="4693495"/>
                <a:ext cx="611547" cy="611547"/>
              </a:xfrm>
              <a:prstGeom prst="rect">
                <a:avLst/>
              </a:prstGeom>
            </p:spPr>
          </p:pic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FD8CEF4-88E8-432B-B0FB-6A1B91634EB7}"/>
                  </a:ext>
                </a:extLst>
              </p:cNvPr>
              <p:cNvSpPr txBox="1"/>
              <p:nvPr/>
            </p:nvSpPr>
            <p:spPr>
              <a:xfrm>
                <a:off x="4500414" y="5220940"/>
                <a:ext cx="1512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463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Windows 10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BF2A9B2-9477-47AC-AE83-CEC85F728AF0}"/>
                </a:ext>
              </a:extLst>
            </p:cNvPr>
            <p:cNvGrpSpPr/>
            <p:nvPr/>
          </p:nvGrpSpPr>
          <p:grpSpPr>
            <a:xfrm>
              <a:off x="3062627" y="936985"/>
              <a:ext cx="5256584" cy="4032448"/>
              <a:chOff x="2988246" y="900460"/>
              <a:chExt cx="5256584" cy="4032448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486A213B-4DF1-4A56-9044-174B804CC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8246" y="2255618"/>
                <a:ext cx="5256584" cy="2677290"/>
              </a:xfrm>
              <a:prstGeom prst="rect">
                <a:avLst/>
              </a:prstGeom>
            </p:spPr>
          </p:pic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F1DC13FD-AB07-4F19-908F-82CFD584E4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2302" y="900460"/>
                <a:ext cx="3384376" cy="3024336"/>
              </a:xfrm>
              <a:prstGeom prst="rect">
                <a:avLst/>
              </a:prstGeom>
            </p:spPr>
          </p:pic>
        </p:grp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42A34E76-9909-4A9F-A6E7-6C6AC5CD2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855" y="1732561"/>
              <a:ext cx="1401246" cy="1401246"/>
            </a:xfrm>
            <a:prstGeom prst="rect">
              <a:avLst/>
            </a:prstGeom>
          </p:spPr>
        </p:pic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7AD5B0B6-F849-4CAB-9F25-A25855E1DEC7}"/>
                </a:ext>
              </a:extLst>
            </p:cNvPr>
            <p:cNvGrpSpPr/>
            <p:nvPr/>
          </p:nvGrpSpPr>
          <p:grpSpPr>
            <a:xfrm>
              <a:off x="1694475" y="1530451"/>
              <a:ext cx="1190625" cy="3753205"/>
              <a:chOff x="1572206" y="1571411"/>
              <a:chExt cx="1190625" cy="3753205"/>
            </a:xfrm>
          </p:grpSpPr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8D31D1A4-866A-42C6-8635-4D7E949D4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2206" y="1571411"/>
                <a:ext cx="1190625" cy="1190625"/>
              </a:xfrm>
              <a:prstGeom prst="rect">
                <a:avLst/>
              </a:prstGeom>
            </p:spPr>
          </p:pic>
          <p:pic>
            <p:nvPicPr>
              <p:cNvPr id="1026" name="Picture 2" descr="未提供相片說明。">
                <a:extLst>
                  <a:ext uri="{FF2B5EF4-FFF2-40B4-BE49-F238E27FC236}">
                    <a16:creationId xmlns:a16="http://schemas.microsoft.com/office/drawing/2014/main" id="{EB23CEE9-8D4A-4F11-8E9D-27BE23C29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5155" y="3012288"/>
                <a:ext cx="1024727" cy="1024727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0817C9EA-C56F-4C15-BB48-8DEEEE8D9D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8844" y="4287267"/>
                <a:ext cx="1037349" cy="1037349"/>
              </a:xfrm>
              <a:prstGeom prst="rect">
                <a:avLst/>
              </a:prstGeom>
            </p:spPr>
          </p:pic>
        </p:grp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70536148-1D78-4B83-B5CE-F3257D5091D2}"/>
              </a:ext>
            </a:extLst>
          </p:cNvPr>
          <p:cNvGrpSpPr/>
          <p:nvPr/>
        </p:nvGrpSpPr>
        <p:grpSpPr>
          <a:xfrm>
            <a:off x="323950" y="1539867"/>
            <a:ext cx="2087712" cy="715751"/>
            <a:chOff x="540494" y="1511370"/>
            <a:chExt cx="2087712" cy="715751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EE9AD1A-264C-4AE3-9156-8AE56A17B83C}"/>
                </a:ext>
              </a:extLst>
            </p:cNvPr>
            <p:cNvSpPr/>
            <p:nvPr/>
          </p:nvSpPr>
          <p:spPr>
            <a:xfrm>
              <a:off x="540494" y="1511370"/>
              <a:ext cx="2045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  <a:hlinkClick r:id="rId9"/>
                </a:rPr>
                <a:t>MongoDB Compass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01554F82-630F-4399-BEDD-7DF4DEA7A88C}"/>
                </a:ext>
              </a:extLst>
            </p:cNvPr>
            <p:cNvSpPr txBox="1"/>
            <p:nvPr/>
          </p:nvSpPr>
          <p:spPr>
            <a:xfrm>
              <a:off x="540494" y="1857789"/>
              <a:ext cx="2087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MongoDB GUI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DCD05F64-120C-413C-B60E-2FA24F8FA4A0}"/>
              </a:ext>
            </a:extLst>
          </p:cNvPr>
          <p:cNvSpPr/>
          <p:nvPr/>
        </p:nvSpPr>
        <p:spPr>
          <a:xfrm>
            <a:off x="2757976" y="1872615"/>
            <a:ext cx="812275" cy="43324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0547A62F-CA43-45C9-8E2E-F0176BFD498E}"/>
              </a:ext>
            </a:extLst>
          </p:cNvPr>
          <p:cNvGrpSpPr/>
          <p:nvPr/>
        </p:nvGrpSpPr>
        <p:grpSpPr>
          <a:xfrm>
            <a:off x="383522" y="2878512"/>
            <a:ext cx="2405381" cy="869639"/>
            <a:chOff x="540494" y="1511370"/>
            <a:chExt cx="1441527" cy="869639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81A6274-3C74-4D0D-A162-2532D6894CA6}"/>
                </a:ext>
              </a:extLst>
            </p:cNvPr>
            <p:cNvSpPr/>
            <p:nvPr/>
          </p:nvSpPr>
          <p:spPr>
            <a:xfrm>
              <a:off x="540494" y="1511370"/>
              <a:ext cx="9409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  <a:hlinkClick r:id="rId10"/>
                </a:rPr>
                <a:t>Sublime Text 3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22EAC900-EA8B-4D99-96BF-5A6244141DF5}"/>
                </a:ext>
              </a:extLst>
            </p:cNvPr>
            <p:cNvSpPr txBox="1"/>
            <p:nvPr/>
          </p:nvSpPr>
          <p:spPr>
            <a:xfrm>
              <a:off x="540495" y="1857789"/>
              <a:ext cx="14415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是一套跨平台的文字編輯器，支援基於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Python</a:t>
              </a: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的外掛程式。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151F27A2-5C5D-4FE5-8226-8075F638D2D3}"/>
              </a:ext>
            </a:extLst>
          </p:cNvPr>
          <p:cNvGrpSpPr/>
          <p:nvPr/>
        </p:nvGrpSpPr>
        <p:grpSpPr>
          <a:xfrm>
            <a:off x="412844" y="4370580"/>
            <a:ext cx="2087712" cy="869639"/>
            <a:chOff x="540494" y="1511370"/>
            <a:chExt cx="2087712" cy="869639"/>
          </a:xfrm>
        </p:grpSpPr>
        <p:sp>
          <p:nvSpPr>
            <p:cNvPr id="34" name="矩形 33">
              <a:hlinkClick r:id="rId11"/>
              <a:extLst>
                <a:ext uri="{FF2B5EF4-FFF2-40B4-BE49-F238E27FC236}">
                  <a16:creationId xmlns:a16="http://schemas.microsoft.com/office/drawing/2014/main" id="{29CBF50B-4391-4084-B936-56DFA966F70D}"/>
                </a:ext>
              </a:extLst>
            </p:cNvPr>
            <p:cNvSpPr/>
            <p:nvPr/>
          </p:nvSpPr>
          <p:spPr>
            <a:xfrm>
              <a:off x="540494" y="1511370"/>
              <a:ext cx="1018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  <a:hlinkClick r:id="rId11"/>
                </a:rPr>
                <a:t>Pycharm</a:t>
              </a:r>
              <a:endPara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4F5E044C-5536-4334-9772-157C354A0AAD}"/>
                </a:ext>
              </a:extLst>
            </p:cNvPr>
            <p:cNvSpPr txBox="1"/>
            <p:nvPr/>
          </p:nvSpPr>
          <p:spPr>
            <a:xfrm>
              <a:off x="540494" y="1857789"/>
              <a:ext cx="20877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是一個用於計算機編程的集成開發環境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(IDE)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F6DA61E7-6BA2-4A4A-8F0E-8C91F2E8E23D}"/>
              </a:ext>
            </a:extLst>
          </p:cNvPr>
          <p:cNvSpPr/>
          <p:nvPr/>
        </p:nvSpPr>
        <p:spPr>
          <a:xfrm>
            <a:off x="2830695" y="3220227"/>
            <a:ext cx="812275" cy="43324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AEC68E0C-C96B-4869-AD72-A43B49E8AE56}"/>
              </a:ext>
            </a:extLst>
          </p:cNvPr>
          <p:cNvSpPr/>
          <p:nvPr/>
        </p:nvSpPr>
        <p:spPr>
          <a:xfrm>
            <a:off x="2768610" y="4696247"/>
            <a:ext cx="812275" cy="43324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6504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934701-CABC-4792-B930-C607AA63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81B884-DF80-4537-BA18-413991E77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94" y="468516"/>
            <a:ext cx="10440640" cy="936000"/>
          </a:xfrm>
        </p:spPr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</a:t>
            </a:r>
            <a:r>
              <a:rPr lang="zh-TW" altLang="en-US" dirty="0">
                <a:solidFill>
                  <a:schemeClr val="accent1"/>
                </a:solidFill>
              </a:rPr>
              <a:t> 語法 </a:t>
            </a:r>
            <a:r>
              <a:rPr lang="en-US" altLang="zh-TW" dirty="0">
                <a:solidFill>
                  <a:schemeClr val="accent1"/>
                </a:solidFill>
              </a:rPr>
              <a:t>update </a:t>
            </a:r>
            <a:r>
              <a:rPr lang="zh-TW" altLang="en-US" dirty="0">
                <a:solidFill>
                  <a:schemeClr val="accent1"/>
                </a:solidFill>
              </a:rPr>
              <a:t>更新 </a:t>
            </a:r>
            <a:r>
              <a:rPr lang="en-US" altLang="zh-TW" dirty="0" err="1">
                <a:solidFill>
                  <a:schemeClr val="accent1"/>
                </a:solidFill>
              </a:rPr>
              <a:t>upsert:true</a:t>
            </a:r>
            <a:endParaRPr lang="zh-TW" altLang="en-US" dirty="0">
              <a:cs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DA57F7-9B68-4085-B211-AD4CB1731D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86"/>
          <a:stretch/>
        </p:blipFill>
        <p:spPr>
          <a:xfrm>
            <a:off x="683991" y="3636764"/>
            <a:ext cx="8353788" cy="187220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29B68F1-5A7A-4C53-851B-41A441FA0E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55" r="16448"/>
          <a:stretch/>
        </p:blipFill>
        <p:spPr>
          <a:xfrm>
            <a:off x="683991" y="1802121"/>
            <a:ext cx="3818665" cy="15385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C32C3E-DE14-4C79-91D0-933BBB85A2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768" t="2396" r="19879" b="65928"/>
          <a:stretch/>
        </p:blipFill>
        <p:spPr>
          <a:xfrm>
            <a:off x="5220493" y="1853218"/>
            <a:ext cx="4162553" cy="156752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17A4253-B00B-4528-A21E-376634E3D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438" y="2336698"/>
            <a:ext cx="451143" cy="4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18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88EA320-09A0-4CA1-AD7F-1B3963421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81B884-DF80-4537-BA18-413991E7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</a:t>
            </a:r>
            <a:r>
              <a:rPr lang="zh-TW" altLang="en-US" dirty="0">
                <a:solidFill>
                  <a:schemeClr val="accent1"/>
                </a:solidFill>
              </a:rPr>
              <a:t> 語法 </a:t>
            </a:r>
            <a:r>
              <a:rPr lang="en-US" altLang="zh-TW" dirty="0">
                <a:solidFill>
                  <a:schemeClr val="accent1"/>
                </a:solidFill>
              </a:rPr>
              <a:t>update </a:t>
            </a:r>
            <a:r>
              <a:rPr lang="zh-TW" altLang="en-US" dirty="0">
                <a:solidFill>
                  <a:schemeClr val="accent1"/>
                </a:solidFill>
              </a:rPr>
              <a:t>更新 </a:t>
            </a:r>
            <a:r>
              <a:rPr lang="en-US" altLang="zh-TW" dirty="0">
                <a:solidFill>
                  <a:schemeClr val="accent1"/>
                </a:solidFill>
              </a:rPr>
              <a:t>unset</a:t>
            </a:r>
            <a:endParaRPr lang="zh-TW" altLang="en-US" dirty="0">
              <a:cs typeface="Arial" panose="020B0604020202020204" pitchFamily="34" charset="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DED0C622-2289-43CD-99CC-379867583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494" y="1497261"/>
            <a:ext cx="9360000" cy="3939703"/>
          </a:xfrm>
        </p:spPr>
        <p:txBody>
          <a:bodyPr/>
          <a:lstStyle/>
          <a:p>
            <a:pPr marL="0" indent="0" fontAlgn="t">
              <a:buNone/>
            </a:pPr>
            <a:r>
              <a:rPr lang="en-US" altLang="zh-TW" sz="20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ex : {"</a:t>
            </a:r>
            <a:r>
              <a:rPr lang="en-US" altLang="zh-TW" sz="2000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name":"bob</a:t>
            </a:r>
            <a:r>
              <a:rPr lang="en-US" altLang="zh-TW" sz="20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"</a:t>
            </a:r>
            <a:r>
              <a:rPr lang="zh-TW" altLang="en-US" sz="20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0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,"job":"sale","gender":"male","age":35,"tall":175}</a:t>
            </a: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$unset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刪除欄位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 </a:t>
            </a:r>
          </a:p>
          <a:p>
            <a:r>
              <a:rPr lang="en-US" altLang="zh-TW" sz="2000" b="1" dirty="0" err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db.people.update</a:t>
            </a:r>
            <a:r>
              <a:rPr lang="en-US" altLang="zh-TW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 { "name" : "bob" } , { $unset : { "tall" : "" } } )</a:t>
            </a:r>
          </a:p>
          <a:p>
            <a:pPr marL="0" indent="0">
              <a:buNone/>
            </a:pP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如果要刪除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tall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欄位，上方為刪除指令</a:t>
            </a:r>
            <a:endParaRPr lang="en-US" altLang="zh-TW" sz="20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20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</a:t>
            </a:r>
          </a:p>
          <a:p>
            <a:pPr marL="0" indent="0">
              <a:buNone/>
            </a:pPr>
            <a:r>
              <a:rPr lang="en-US" altLang="zh-TW" sz="20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</a:t>
            </a:r>
            <a:r>
              <a:rPr lang="zh-TW" altLang="en-US" sz="20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輸出</a:t>
            </a:r>
            <a:r>
              <a:rPr lang="en-US" altLang="zh-TW" sz="20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{"name" : "bob" , "job" : "sale" ,  "gender" : "male" , "age":35 }</a:t>
            </a:r>
          </a:p>
          <a:p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6440281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4B1403E-B8BA-46B3-BF9F-8A29132C3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81B884-DF80-4537-BA18-413991E7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</a:t>
            </a:r>
            <a:r>
              <a:rPr lang="zh-TW" altLang="en-US" dirty="0">
                <a:solidFill>
                  <a:schemeClr val="accent1"/>
                </a:solidFill>
              </a:rPr>
              <a:t> 語法 </a:t>
            </a:r>
            <a:r>
              <a:rPr lang="en-US" altLang="zh-TW" dirty="0">
                <a:solidFill>
                  <a:schemeClr val="accent1"/>
                </a:solidFill>
              </a:rPr>
              <a:t>update </a:t>
            </a:r>
            <a:r>
              <a:rPr lang="zh-TW" altLang="en-US" dirty="0">
                <a:solidFill>
                  <a:schemeClr val="accent1"/>
                </a:solidFill>
              </a:rPr>
              <a:t>更新 </a:t>
            </a:r>
            <a:r>
              <a:rPr lang="en-US" altLang="zh-TW" dirty="0">
                <a:solidFill>
                  <a:schemeClr val="accent1"/>
                </a:solidFill>
              </a:rPr>
              <a:t>unset</a:t>
            </a:r>
            <a:endParaRPr lang="zh-TW" altLang="en-US" dirty="0">
              <a:cs typeface="Arial" panose="020B0604020202020204" pitchFamily="34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6F96A37-77AC-444F-A370-03F2D7135B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9750" y="1910140"/>
            <a:ext cx="4608513" cy="3258383"/>
          </a:xfr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C996CFA-BD7E-4D13-BE98-9C3BC3DBD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66" y="2023541"/>
            <a:ext cx="4070410" cy="14262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7DF3EAC-EFF6-4A66-A7D2-5104240ED1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434" b="75734"/>
          <a:stretch/>
        </p:blipFill>
        <p:spPr>
          <a:xfrm>
            <a:off x="5292502" y="1908572"/>
            <a:ext cx="4328328" cy="135423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F1F42FF-A527-4B58-9DCD-5A1C2C5DCA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438" y="2336698"/>
            <a:ext cx="451143" cy="4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04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525F680-2841-4D51-AF8C-75F4FEA3D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81B884-DF80-4537-BA18-413991E7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</a:t>
            </a:r>
            <a:r>
              <a:rPr lang="zh-TW" altLang="en-US" dirty="0">
                <a:solidFill>
                  <a:schemeClr val="accent1"/>
                </a:solidFill>
              </a:rPr>
              <a:t> 語法 </a:t>
            </a:r>
            <a:r>
              <a:rPr lang="en-US" altLang="zh-TW" dirty="0">
                <a:solidFill>
                  <a:schemeClr val="accent1"/>
                </a:solidFill>
              </a:rPr>
              <a:t>update </a:t>
            </a:r>
            <a:r>
              <a:rPr lang="zh-TW" altLang="en-US" dirty="0">
                <a:solidFill>
                  <a:schemeClr val="accent1"/>
                </a:solidFill>
              </a:rPr>
              <a:t>更新 </a:t>
            </a:r>
            <a:r>
              <a:rPr lang="en-US" altLang="zh-TW" dirty="0">
                <a:solidFill>
                  <a:schemeClr val="accent1"/>
                </a:solidFill>
              </a:rPr>
              <a:t>$</a:t>
            </a:r>
            <a:r>
              <a:rPr lang="en-US" altLang="zh-TW" dirty="0" err="1">
                <a:solidFill>
                  <a:schemeClr val="accent1"/>
                </a:solidFill>
              </a:rPr>
              <a:t>inc</a:t>
            </a:r>
            <a:endParaRPr lang="zh-TW" altLang="en-US" dirty="0">
              <a:cs typeface="Arial" panose="020B0604020202020204" pitchFamily="34" charset="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DED0C622-2289-43CD-99CC-379867583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494" y="1497261"/>
            <a:ext cx="9360000" cy="393970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ex : {"name" : "bob" , "job" : "sale" ,  "gender" : "male" , "age":35 }</a:t>
            </a: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$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inc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對欄位加減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                                                                                     </a:t>
            </a:r>
            <a:endParaRPr lang="en-US" altLang="zh-TW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</a:t>
            </a:r>
            <a:r>
              <a:rPr lang="en-US" altLang="zh-TW" sz="2000" b="1" dirty="0" err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db.people.update</a:t>
            </a:r>
            <a:r>
              <a:rPr lang="en-US" altLang="zh-TW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 { "name" : "bob" } , { $</a:t>
            </a:r>
            <a:r>
              <a:rPr lang="en-US" altLang="zh-TW" sz="2000" b="1" dirty="0" err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inc</a:t>
            </a:r>
            <a:r>
              <a:rPr lang="en-US" altLang="zh-TW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: {" age" : 10 } } )</a:t>
            </a:r>
          </a:p>
          <a:p>
            <a:pPr marL="0" indent="0">
              <a:buNone/>
            </a:pP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如果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age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要增加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10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歲，上方為增加指令                    減少則為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-10</a:t>
            </a:r>
          </a:p>
          <a:p>
            <a:pPr marL="0" indent="0">
              <a:buNone/>
            </a:pPr>
            <a:endParaRPr lang="en-US" altLang="zh-TW" sz="20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TW" sz="20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</a:t>
            </a:r>
            <a:r>
              <a:rPr lang="zh-TW" altLang="en-US" sz="20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輸出</a:t>
            </a:r>
            <a:r>
              <a:rPr lang="en-US" altLang="zh-TW" sz="20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{"name" : "bob" , "job" : "sale" ,  "gender" : "male" , "age":45 }</a:t>
            </a:r>
          </a:p>
          <a:p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8617928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4FAE02B-7B98-4BA3-AF3C-FE0838CE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81B884-DF80-4537-BA18-413991E7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MongoDB</a:t>
            </a:r>
            <a:r>
              <a:rPr lang="zh-TW" altLang="en-US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語法 </a:t>
            </a:r>
            <a:r>
              <a:rPr lang="en-US" altLang="zh-TW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update </a:t>
            </a:r>
            <a:r>
              <a:rPr lang="zh-TW" altLang="en-US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更新 </a:t>
            </a:r>
            <a:r>
              <a:rPr lang="en-US" altLang="zh-TW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$</a:t>
            </a:r>
            <a:r>
              <a:rPr lang="en-US" altLang="zh-TW" dirty="0" err="1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inc</a:t>
            </a:r>
            <a:endParaRPr lang="zh-TW" altLang="en-US" dirty="0"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4D569B0-93F1-4DA8-80BA-D644963BFB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9750" y="1869893"/>
            <a:ext cx="4608513" cy="3338876"/>
          </a:xfr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1D6154B-EFD7-43AC-A9C1-6C8C3C409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66" y="1937571"/>
            <a:ext cx="3959156" cy="131368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7E27EAE-54BC-49DD-8BD5-ED358189AB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650" t="1324" b="76160"/>
          <a:stretch/>
        </p:blipFill>
        <p:spPr>
          <a:xfrm>
            <a:off x="5406477" y="1930633"/>
            <a:ext cx="4099798" cy="129021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E873327-3961-48E4-87E3-85B3B87C6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438" y="2336698"/>
            <a:ext cx="451143" cy="4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487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2BA0077-F97B-4859-A9BF-1630B4F8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81B884-DF80-4537-BA18-413991E7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</a:t>
            </a:r>
            <a:r>
              <a:rPr lang="zh-TW" altLang="en-US" dirty="0">
                <a:solidFill>
                  <a:schemeClr val="accent1"/>
                </a:solidFill>
              </a:rPr>
              <a:t> 語法 </a:t>
            </a:r>
            <a:r>
              <a:rPr lang="en-US" altLang="zh-TW" dirty="0">
                <a:solidFill>
                  <a:schemeClr val="accent1"/>
                </a:solidFill>
              </a:rPr>
              <a:t>update </a:t>
            </a:r>
            <a:r>
              <a:rPr lang="zh-TW" altLang="en-US" dirty="0">
                <a:solidFill>
                  <a:schemeClr val="accent1"/>
                </a:solidFill>
              </a:rPr>
              <a:t>更新</a:t>
            </a:r>
            <a:endParaRPr lang="zh-TW" altLang="en-US" dirty="0">
              <a:cs typeface="Arial" panose="020B0604020202020204" pitchFamily="34" charset="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DED0C622-2289-43CD-99CC-379867583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494" y="1497261"/>
            <a:ext cx="9360000" cy="393970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</a:t>
            </a:r>
          </a:p>
          <a:p>
            <a:pPr marL="0" indent="0">
              <a:buNone/>
            </a:pPr>
            <a:endParaRPr lang="zh-TW" altLang="zh-TW" sz="24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zh-TW" dirty="0">
              <a:latin typeface="+mn-ea"/>
              <a:ea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A510CD-2556-4DCF-97BB-D7428FB04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4" y="1404516"/>
            <a:ext cx="9531405" cy="123978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ABB5F8C-238D-4F00-92CC-42C7AE996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4" y="2644302"/>
            <a:ext cx="5305237" cy="264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006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1A9CBF-9916-4F18-B47B-5B523E398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F125A3D-4185-4E18-A222-EB96D1D01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</a:t>
            </a:r>
            <a:r>
              <a:rPr lang="zh-TW" altLang="en-US" dirty="0">
                <a:solidFill>
                  <a:schemeClr val="accent1"/>
                </a:solidFill>
              </a:rPr>
              <a:t> 語法 刪除</a:t>
            </a:r>
            <a:r>
              <a:rPr lang="en-US" altLang="zh-TW" dirty="0">
                <a:solidFill>
                  <a:schemeClr val="accent1"/>
                </a:solidFill>
              </a:rPr>
              <a:t> delete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F6005A-0367-4D78-BF37-8E47AB6A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494" y="1497261"/>
            <a:ext cx="9360000" cy="393970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400" b="1" dirty="0">
                <a:solidFill>
                  <a:schemeClr val="accent3"/>
                </a:solidFill>
                <a:cs typeface="Arial" panose="020B0604020202020204" pitchFamily="34" charset="0"/>
              </a:rPr>
              <a:t>   </a:t>
            </a:r>
            <a:r>
              <a:rPr lang="en-US" altLang="zh-TW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ex</a:t>
            </a:r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 </a:t>
            </a:r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四筆</a:t>
            </a:r>
            <a:r>
              <a:rPr lang="en-US" altLang="zh-TW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{ count : 101} { count : 102 } { count : 103} { count : 104 }</a:t>
            </a:r>
          </a:p>
          <a:p>
            <a:pPr marL="0" indent="0">
              <a:buNone/>
            </a:pPr>
            <a:endParaRPr lang="zh-TW" altLang="zh-TW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deleteOne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刪除查詢到的第一筆資料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zh-TW" altLang="en-US" sz="2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</a:t>
            </a:r>
            <a:r>
              <a:rPr lang="en-US" altLang="zh-TW" sz="2400" b="1" dirty="0" err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db.people.deleteOne</a:t>
            </a:r>
            <a:r>
              <a:rPr lang="en-US" altLang="zh-TW" sz="2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 { count : { $</a:t>
            </a:r>
            <a:r>
              <a:rPr lang="en-US" altLang="zh-TW" sz="2400" b="1" dirty="0" err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gt</a:t>
            </a:r>
            <a:r>
              <a:rPr lang="en-US" altLang="zh-TW" sz="2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: 100 } } )</a:t>
            </a:r>
            <a:r>
              <a:rPr lang="zh-TW" altLang="en-US" sz="2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lang="zh-TW" altLang="zh-TW" sz="24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</a:t>
            </a:r>
            <a:r>
              <a:rPr lang="zh-TW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移除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count</a:t>
            </a:r>
            <a:r>
              <a:rPr lang="zh-TW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大於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100</a:t>
            </a:r>
            <a:r>
              <a:rPr lang="zh-TW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第一筆</a:t>
            </a:r>
            <a:r>
              <a:rPr lang="zh-TW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資料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lang="zh-TW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TW" altLang="zh-TW" sz="2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deleteMany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刪除查詢到的所有資料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endParaRPr lang="zh-TW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sz="2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</a:t>
            </a:r>
            <a:r>
              <a:rPr lang="en-US" altLang="zh-TW" sz="2400" b="1" dirty="0" err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db.people.deleteMany</a:t>
            </a:r>
            <a:r>
              <a:rPr lang="en-US" altLang="zh-TW" sz="2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 { count : { $</a:t>
            </a:r>
            <a:r>
              <a:rPr lang="en-US" altLang="zh-TW" sz="2400" b="1" dirty="0" err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gt</a:t>
            </a:r>
            <a:r>
              <a:rPr lang="en-US" altLang="zh-TW" sz="2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: 100 } } )</a:t>
            </a:r>
            <a:r>
              <a:rPr lang="zh-TW" altLang="en-US" sz="24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lang="zh-TW" altLang="zh-TW" sz="24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</a:t>
            </a:r>
            <a:r>
              <a:rPr lang="zh-TW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移除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count</a:t>
            </a:r>
            <a:r>
              <a:rPr lang="zh-TW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大於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100</a:t>
            </a:r>
            <a:r>
              <a:rPr lang="zh-TW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的資料</a:t>
            </a:r>
            <a:endParaRPr lang="zh-TW" altLang="en-US" sz="24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8900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59964A-0686-4DAD-8DE4-D9EE63367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F125A3D-4185-4E18-A222-EB96D1D01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</a:t>
            </a:r>
            <a:r>
              <a:rPr lang="zh-TW" altLang="en-US" dirty="0">
                <a:solidFill>
                  <a:schemeClr val="accent1"/>
                </a:solidFill>
              </a:rPr>
              <a:t> 語法</a:t>
            </a:r>
            <a:r>
              <a:rPr lang="en-US" altLang="zh-TW" dirty="0">
                <a:solidFill>
                  <a:schemeClr val="accent1"/>
                </a:solidFill>
              </a:rPr>
              <a:t> </a:t>
            </a:r>
            <a:r>
              <a:rPr lang="zh-TW" altLang="en-US" dirty="0">
                <a:solidFill>
                  <a:schemeClr val="accent1"/>
                </a:solidFill>
              </a:rPr>
              <a:t>刪除 </a:t>
            </a:r>
            <a:r>
              <a:rPr lang="en-US" altLang="zh-TW" dirty="0">
                <a:solidFill>
                  <a:schemeClr val="accent1"/>
                </a:solidFill>
              </a:rPr>
              <a:t>remove</a:t>
            </a:r>
            <a:r>
              <a:rPr lang="zh-TW" altLang="en-US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F6005A-0367-4D78-BF37-8E47AB6A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494" y="1497261"/>
            <a:ext cx="9360000" cy="3939703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ex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: 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兩筆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document   { count : 101}   { count : 102 }</a:t>
            </a:r>
            <a:endParaRPr lang="zh-TW" altLang="zh-TW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b="1" dirty="0" err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db.people.remove</a:t>
            </a:r>
            <a:r>
              <a:rPr lang="en-US" altLang="zh-TW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 { count : 100 } )</a:t>
            </a:r>
            <a:endParaRPr lang="en-US" altLang="zh-TW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</a:t>
            </a:r>
            <a:r>
              <a:rPr lang="zh-TW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移除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count</a:t>
            </a:r>
            <a:r>
              <a:rPr lang="zh-TW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大於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100</a:t>
            </a:r>
            <a:r>
              <a:rPr lang="zh-TW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的資料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Wingdings" panose="05000000000000000000" pitchFamily="2" charset="2"/>
              </a:rPr>
              <a:t>內容全被移除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accent1"/>
                </a:solidFill>
              </a:rPr>
              <a:t>   </a:t>
            </a:r>
            <a:r>
              <a:rPr lang="en-US" altLang="zh-TW" sz="2800" b="1" dirty="0">
                <a:cs typeface="Arial" panose="020B0604020202020204" pitchFamily="34" charset="0"/>
              </a:rPr>
              <a:t>MongoDB</a:t>
            </a:r>
            <a:r>
              <a:rPr lang="zh-TW" altLang="en-US" sz="2800" b="1" dirty="0">
                <a:cs typeface="Arial" panose="020B0604020202020204" pitchFamily="34" charset="0"/>
              </a:rPr>
              <a:t> 語法 </a:t>
            </a:r>
            <a:r>
              <a:rPr lang="en-US" altLang="zh-TW" sz="2800" b="1" dirty="0" err="1">
                <a:cs typeface="Arial" panose="020B0604020202020204" pitchFamily="34" charset="0"/>
              </a:rPr>
              <a:t>remove&amp;delete</a:t>
            </a:r>
            <a:r>
              <a:rPr lang="zh-TW" altLang="en-US" sz="2800" b="1" dirty="0">
                <a:cs typeface="Arial" panose="020B0604020202020204" pitchFamily="34" charset="0"/>
              </a:rPr>
              <a:t>差異</a:t>
            </a:r>
            <a:endParaRPr lang="en-US" altLang="zh-TW" sz="2800" b="1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TW" sz="2800" b="1" dirty="0"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刪除後顯示的資訊不同</a:t>
            </a:r>
            <a:endParaRPr lang="zh-TW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TW" altLang="zh-TW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</a:t>
            </a:r>
            <a:r>
              <a:rPr lang="en-US" altLang="zh-TW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   </a:t>
            </a:r>
            <a:endParaRPr lang="zh-TW" altLang="en-US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6364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0500D2-E118-45A4-AB44-45FA2F62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F34C9-B7AB-4109-AE36-202FADBC3B5D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F125A3D-4185-4E18-A222-EB96D1D01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MongoDB</a:t>
            </a:r>
            <a:r>
              <a:rPr lang="zh-TW" altLang="en-US" dirty="0">
                <a:solidFill>
                  <a:schemeClr val="accent1"/>
                </a:solidFill>
              </a:rPr>
              <a:t> 常見</a:t>
            </a:r>
            <a:r>
              <a:rPr lang="en-US" altLang="zh-TW" dirty="0">
                <a:solidFill>
                  <a:schemeClr val="accent1"/>
                </a:solidFill>
              </a:rPr>
              <a:t>Q&amp;A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F6005A-0367-4D78-BF37-8E47AB6AE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494" y="1497261"/>
            <a:ext cx="9360000" cy="3939703"/>
          </a:xfrm>
        </p:spPr>
        <p:txBody>
          <a:bodyPr/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集合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(collection)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與表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(table)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有何不同？</a:t>
            </a:r>
          </a:p>
          <a:p>
            <a:pPr marL="0" indent="0"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MongoDB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數據庫將其數據存儲在集合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(collection)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中，而不是表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(table)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。集合包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含一個或多個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BSON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文檔。文檔類似於關係數據庫表中的記錄或行。每個文檔都有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一個或多個字段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;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字段類似於關係數據庫表中的列。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schema(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欄位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)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可以放入非數字與字母的符號嗎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目前  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. 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與   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$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  這兩個符號一但放入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key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值會跳出錯誤，盡量避免使用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D594EEC-3051-42FD-B919-E62B20789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882" y="5345858"/>
            <a:ext cx="4667901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730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B456E34-0902-4473-A8BB-C18965D9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9AF9D65-E517-47C4-AD71-16142BADE17E}"/>
              </a:ext>
            </a:extLst>
          </p:cNvPr>
          <p:cNvSpPr/>
          <p:nvPr/>
        </p:nvSpPr>
        <p:spPr>
          <a:xfrm>
            <a:off x="972022" y="1548532"/>
            <a:ext cx="8856984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Web API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的好時機</a:t>
            </a: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Web API 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是讓團隊其他成員與使用者分享資料的其中一種方式，並不是唯一方式、也不一定是最佳方式。如果我們所提供出來的資料較小且不會頻繁隨時間而更動，提供靜態的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JSON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、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XML 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或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CSV 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等常見文字格式資料集可能是更好的選擇，然而當資料具備下列特性時，使用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Web API 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分享就顯得比使用文字格式資料集提供下載來得更好。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資料更新的速度快、頻率高，生成靜態資料集檔案過於緩慢</a:t>
            </a: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使用者可能只需要龐大資料中的一個子集（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subset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資料具備重複運算的特性（例如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rolling stats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691164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需要建置開發環境的緣由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25094BE-E855-48A7-A234-077B19D38946}"/>
              </a:ext>
            </a:extLst>
          </p:cNvPr>
          <p:cNvSpPr/>
          <p:nvPr/>
        </p:nvSpPr>
        <p:spPr>
          <a:xfrm>
            <a:off x="683470" y="1692548"/>
            <a:ext cx="92170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我們都知道現在的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Python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有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Python2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和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Python3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甚是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更新的版本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或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套件只能在特定版本使用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，但是由於各種亂七八糟的原因導致這四種狀況要長期共存，榮辱與共，尷尬的是這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Python2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和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Python3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的差異還比較大，在很多時候我們可能要同時用到它們，所以就要在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Python2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和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Python3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之間來回的無縫切換。</a:t>
            </a: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安裝不同版本的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Python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已經夠累了，還要在不同版本的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Python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之間切換來切換去那不更得累死？而且不同版本之間並存很容易出現某些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玄學的問題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。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130713B-6481-474A-BDA9-E2D06B4E125E}"/>
              </a:ext>
            </a:extLst>
          </p:cNvPr>
          <p:cNvSpPr txBox="1"/>
          <p:nvPr/>
        </p:nvSpPr>
        <p:spPr>
          <a:xfrm>
            <a:off x="2916238" y="4140820"/>
            <a:ext cx="54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至於  虛擬機 </a:t>
            </a: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31047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Flask</a:t>
            </a: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4AD5E7B-56D9-4DB4-AFAA-BD9BBE5259E8}"/>
              </a:ext>
            </a:extLst>
          </p:cNvPr>
          <p:cNvGrpSpPr/>
          <p:nvPr/>
        </p:nvGrpSpPr>
        <p:grpSpPr>
          <a:xfrm>
            <a:off x="430794" y="1251208"/>
            <a:ext cx="9720115" cy="4400738"/>
            <a:chOff x="430794" y="1251208"/>
            <a:chExt cx="9720115" cy="4400738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500DC5A-B3AF-420A-9D68-11ACEE0EBDD1}"/>
                </a:ext>
              </a:extLst>
            </p:cNvPr>
            <p:cNvSpPr/>
            <p:nvPr/>
          </p:nvSpPr>
          <p:spPr>
            <a:xfrm>
              <a:off x="537468" y="1251208"/>
              <a:ext cx="72906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相對於其他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Python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語言的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Web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框架而言，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Flask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的特點可以歸結如下。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1FC636AE-DF66-4C25-82EE-F986DD78FFDD}"/>
                </a:ext>
              </a:extLst>
            </p:cNvPr>
            <p:cNvGrpSpPr/>
            <p:nvPr/>
          </p:nvGrpSpPr>
          <p:grpSpPr>
            <a:xfrm>
              <a:off x="430795" y="1688931"/>
              <a:ext cx="9720114" cy="2800767"/>
              <a:chOff x="123154" y="2011498"/>
              <a:chExt cx="9720114" cy="2800767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8D66255-1B0D-40DC-AEE0-6817F671BB46}"/>
                  </a:ext>
                </a:extLst>
              </p:cNvPr>
              <p:cNvSpPr/>
              <p:nvPr/>
            </p:nvSpPr>
            <p:spPr>
              <a:xfrm>
                <a:off x="3204270" y="2011498"/>
                <a:ext cx="3485976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4634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9BD5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使用</a:t>
                </a:r>
                <a:r>
                  <a:rPr kumimoji="0" lang="en-US" altLang="zh-TW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9BD5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Jinja2</a:t>
                </a:r>
                <a:r>
                  <a:rPr kumimoji="0" lang="zh-TW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9BD5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模板</a:t>
                </a:r>
              </a:p>
              <a:p>
                <a:pPr marL="0" marR="0" lvl="0" indent="0" algn="l" defTabSz="946342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將</a:t>
                </a:r>
                <a:r>
                  <a:rPr kumimoji="0" lang="en-US" altLang="zh-TW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HTML</a:t>
                </a:r>
                <a:r>
                  <a:rPr kumimoji="0" lang="zh-TW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頁面與後臺應用程式聯絡起來一直是網站程式框架</a:t>
                </a:r>
                <a:r>
                  <a:rPr kumimoji="0" lang="zh-TW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的一個重要目標。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Flask</a:t>
                </a:r>
                <a:r>
                  <a:rPr kumimoji="0" lang="zh-TW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通過使用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Jinja2</a:t>
                </a:r>
                <a:r>
                  <a:rPr kumimoji="0" lang="zh-TW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模板技術解決了這個問題。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Jinja2</a:t>
                </a:r>
                <a:r>
                  <a:rPr kumimoji="0" lang="zh-TW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是一個非常靈活的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HTML</a:t>
                </a:r>
                <a:r>
                  <a:rPr kumimoji="0" lang="zh-TW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模板技術，它是從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Django</a:t>
                </a:r>
                <a:r>
                  <a:rPr kumimoji="0" lang="zh-TW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模板發展而來的，但是比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Django</a:t>
                </a:r>
                <a:r>
                  <a:rPr kumimoji="0" lang="zh-TW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模板使用起來更加自由且更加高效。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Jinja2</a:t>
                </a:r>
                <a:r>
                  <a:rPr kumimoji="0" lang="zh-TW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模板使用配製的語義系統，提供</a:t>
                </a:r>
                <a:r>
                  <a:rPr kumimoji="0" lang="zh-TW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靈活的模板繼承技術，自動抗擊</a:t>
                </a:r>
                <a:r>
                  <a:rPr kumimoji="0" lang="en-US" altLang="zh-TW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XSS</a:t>
                </a:r>
                <a:r>
                  <a:rPr kumimoji="0" lang="zh-TW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跨站攻擊並且易於除錯。</a:t>
                </a: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5C2832A-5261-4B21-BB8C-3C215988A9A2}"/>
                  </a:ext>
                </a:extLst>
              </p:cNvPr>
              <p:cNvSpPr/>
              <p:nvPr/>
            </p:nvSpPr>
            <p:spPr>
              <a:xfrm>
                <a:off x="123154" y="2052588"/>
                <a:ext cx="3225132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463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9BD5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內建開發伺服器和偵錯程式</a:t>
                </a:r>
              </a:p>
              <a:p>
                <a:pPr marL="0" marR="0" lvl="0" indent="0" algn="l" defTabSz="9463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Flask</a:t>
                </a:r>
                <a:r>
                  <a:rPr kumimoji="0" lang="zh-TW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預設處於除錯狀態，使得執行中的任何錯誤會同時向兩個目標傳送資訊：一個是</a:t>
                </a:r>
                <a:r>
                  <a:rPr kumimoji="0" lang="en-US" altLang="zh-TW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Ubuntu Console</a:t>
                </a:r>
                <a:r>
                  <a:rPr kumimoji="0" lang="zh-TW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，即啟動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Python</a:t>
                </a:r>
                <a:r>
                  <a:rPr kumimoji="0" lang="zh-TW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程式的控制檯；另一個是</a:t>
                </a:r>
                <a:r>
                  <a:rPr kumimoji="0" lang="en-US" altLang="zh-TW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HTTP</a:t>
                </a:r>
                <a:r>
                  <a:rPr kumimoji="0" lang="zh-TW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客戶端</a:t>
                </a:r>
                <a:r>
                  <a:rPr kumimoji="0" lang="zh-TW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，即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Flask</a:t>
                </a:r>
                <a:r>
                  <a:rPr kumimoji="0" lang="zh-TW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開發伺服器將除錯資訊傳遞給了客戶端。</a:t>
                </a: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C9FF42D-4055-4A4A-B415-453C17BD0889}"/>
                  </a:ext>
                </a:extLst>
              </p:cNvPr>
              <p:cNvSpPr/>
              <p:nvPr/>
            </p:nvSpPr>
            <p:spPr>
              <a:xfrm>
                <a:off x="6690246" y="2052588"/>
                <a:ext cx="3153022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463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9BD5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與</a:t>
                </a:r>
                <a:r>
                  <a:rPr kumimoji="0" lang="en-US" altLang="zh-TW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9BD5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Python</a:t>
                </a:r>
                <a:r>
                  <a:rPr kumimoji="0" lang="zh-TW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9BD5">
                        <a:lumMod val="50000"/>
                      </a:srgb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單元測試功能無縫銜接</a:t>
                </a:r>
              </a:p>
              <a:p>
                <a:pPr marL="0" marR="0" lvl="0" indent="0" algn="l" defTabSz="9463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Flask</a:t>
                </a:r>
                <a:r>
                  <a:rPr kumimoji="0" lang="zh-TW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提供了一個與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Python</a:t>
                </a:r>
                <a:r>
                  <a:rPr kumimoji="0" lang="zh-TW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自帶的單元測試框架</a:t>
                </a:r>
                <a:r>
                  <a:rPr kumimoji="0" lang="en-US" altLang="zh-TW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unitest</a:t>
                </a:r>
                <a:r>
                  <a:rPr kumimoji="0" lang="zh-TW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無縫銜接的測試介面，即</a:t>
                </a:r>
                <a:r>
                  <a:rPr kumimoji="0" lang="en-US" altLang="zh-TW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Flask</a:t>
                </a:r>
                <a:r>
                  <a:rPr kumimoji="0" lang="zh-TW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物件的</a:t>
                </a:r>
                <a:r>
                  <a:rPr kumimoji="0" lang="en-US" altLang="zh-TW" sz="1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test_client</a:t>
                </a:r>
                <a:r>
                  <a:rPr kumimoji="0" lang="en-US" altLang="zh-TW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()</a:t>
                </a:r>
                <a:r>
                  <a:rPr kumimoji="0" lang="zh-TW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函式</a:t>
                </a:r>
                <a:r>
                  <a:rPr kumimoji="0" lang="zh-TW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。通過</a:t>
                </a:r>
                <a:r>
                  <a:rPr kumimoji="0" lang="en-US" altLang="zh-TW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test_client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()</a:t>
                </a:r>
                <a:r>
                  <a:rPr kumimoji="0" lang="zh-TW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函式，測試程式可以模擬進行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HTTP</a:t>
                </a:r>
                <a:r>
                  <a:rPr kumimoji="0" lang="zh-TW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訪問的客戶端來呼叫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Flask</a:t>
                </a:r>
                <a:r>
                  <a:rPr kumimoji="0" lang="zh-TW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路由處理函式，並且獲取函式的輸出來進行自定義的驗證。</a:t>
                </a:r>
              </a:p>
            </p:txBody>
          </p: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C11D1B6-AB66-47F0-9CC4-D77ECAE78DBC}"/>
                </a:ext>
              </a:extLst>
            </p:cNvPr>
            <p:cNvSpPr/>
            <p:nvPr/>
          </p:nvSpPr>
          <p:spPr>
            <a:xfrm>
              <a:off x="430794" y="4328507"/>
              <a:ext cx="972011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4634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完全相容</a:t>
              </a:r>
              <a:r>
                <a:rPr kumimoji="0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WSGI 1.0</a:t>
              </a:r>
              <a:r>
                <a: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標準</a:t>
              </a:r>
            </a:p>
            <a:p>
              <a:pPr marL="0" marR="0" lvl="0" indent="0" algn="l" defTabSz="946342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WSGI</a:t>
              </a:r>
              <a:r>
                <a: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（</a:t>
              </a:r>
              <a:r>
                <a:rPr kumimoji="0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Web Server Gateway Interface</a:t>
              </a:r>
              <a:r>
                <a: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）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具有很強的伸縮性且能運行於多執行緒或多程序環境下，因為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Python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執行緒全域性鎖的存在，使得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WSGI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的這個特性至關重要。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WSGI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已經是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Python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界的一個主要標準，各種大型網路伺服器對其都有良好的支援。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WSGI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位於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Web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應用程式與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Web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伺服器之間，與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WSGI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完全相容使得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Flask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Helvetica Neue"/>
                  <a:ea typeface="新細明體" panose="02020500000000000000" pitchFamily="18" charset="-120"/>
                  <a:cs typeface="+mn-cs"/>
                </a:rPr>
                <a:t>能夠配置到各種大型網路伺服器中。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6282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64D3035-EF6A-4D6F-84D6-14CCBD1E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EF34C9-B7AB-4109-AE36-202FADBC3B5D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532A24-CA48-4D76-8FD2-80F342EBB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Flask</a:t>
            </a:r>
            <a:r>
              <a:rPr lang="zh-TW" altLang="en-US" dirty="0"/>
              <a:t> </a:t>
            </a:r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102758-98F1-4E1F-A2FF-0D42E5990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389" y="1620540"/>
            <a:ext cx="4907129" cy="396044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1900" dirty="0"/>
              <a:t>使用 </a:t>
            </a:r>
            <a:r>
              <a:rPr lang="en-US" altLang="zh-TW" sz="1900" dirty="0"/>
              <a:t>Python 3</a:t>
            </a:r>
            <a:r>
              <a:rPr lang="zh-TW" altLang="en-US" sz="1900" dirty="0"/>
              <a:t>、</a:t>
            </a:r>
            <a:r>
              <a:rPr lang="en-US" altLang="zh-TW" sz="1900" dirty="0"/>
              <a:t>Flask </a:t>
            </a:r>
            <a:r>
              <a:rPr lang="zh-TW" altLang="en-US" sz="1900" dirty="0"/>
              <a:t>創建一個 </a:t>
            </a:r>
            <a:r>
              <a:rPr lang="en-US" altLang="zh-TW" sz="1900" dirty="0"/>
              <a:t>Web API </a:t>
            </a:r>
            <a:r>
              <a:rPr lang="zh-TW" altLang="en-US" sz="1900" dirty="0"/>
              <a:t>來分享一個經典的資料集 </a:t>
            </a:r>
            <a:r>
              <a:rPr lang="en-US" altLang="zh-TW" sz="1900" dirty="0" err="1"/>
              <a:t>gapminder</a:t>
            </a:r>
            <a:endParaRPr lang="en-US" altLang="zh-TW" sz="1900" dirty="0"/>
          </a:p>
          <a:p>
            <a:pPr marL="0" indent="0">
              <a:buNone/>
            </a:pPr>
            <a:endParaRPr lang="en-US" altLang="zh-TW" sz="1900" dirty="0"/>
          </a:p>
          <a:p>
            <a:r>
              <a:rPr lang="zh-TW" altLang="en-US" sz="1900" b="1" dirty="0"/>
              <a:t>讀取手刻進</a:t>
            </a:r>
            <a:r>
              <a:rPr lang="en-US" altLang="zh-TW" sz="1900" b="1" dirty="0"/>
              <a:t>Python</a:t>
            </a:r>
            <a:r>
              <a:rPr lang="zh-TW" altLang="en-US" sz="1900" b="1" dirty="0"/>
              <a:t>的資料</a:t>
            </a:r>
            <a:endParaRPr lang="en-US" altLang="zh-TW" sz="1900" b="1" dirty="0"/>
          </a:p>
          <a:p>
            <a:pPr marL="0" indent="0">
              <a:buNone/>
            </a:pPr>
            <a:r>
              <a:rPr lang="en-US" altLang="zh-TW" sz="1600" dirty="0">
                <a:hlinkClick r:id="rId2"/>
              </a:rPr>
              <a:t>http://127.0.0.1:5000/cities?city_name=</a:t>
            </a:r>
            <a:r>
              <a:rPr lang="zh-TW" altLang="en-US" sz="1600" dirty="0">
                <a:hlinkClick r:id="rId2"/>
              </a:rPr>
              <a:t>台北</a:t>
            </a:r>
            <a:endParaRPr lang="en-US" altLang="zh-TW" sz="1600" dirty="0"/>
          </a:p>
          <a:p>
            <a:endParaRPr lang="en-US" altLang="zh-TW" sz="1900" dirty="0"/>
          </a:p>
          <a:p>
            <a:r>
              <a:rPr lang="zh-TW" altLang="en-US" sz="1900" b="1" dirty="0"/>
              <a:t>讀取</a:t>
            </a:r>
            <a:r>
              <a:rPr lang="en-US" altLang="zh-TW" sz="1900" b="1" dirty="0"/>
              <a:t>CSV</a:t>
            </a:r>
            <a:r>
              <a:rPr lang="zh-TW" altLang="en-US" sz="1900" b="1" dirty="0"/>
              <a:t>檔案</a:t>
            </a:r>
          </a:p>
          <a:p>
            <a:pPr marL="0" indent="0">
              <a:buNone/>
            </a:pPr>
            <a:r>
              <a:rPr lang="en-US" altLang="zh-TW" sz="1500" dirty="0">
                <a:hlinkClick r:id="rId3"/>
              </a:rPr>
              <a:t>http://127.0.0.1:5000/gapminder?country=Taiwan</a:t>
            </a:r>
            <a:endParaRPr lang="en-US" altLang="zh-TW" sz="15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66BAAE0-DB3D-456A-A6CF-DC5377F28F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" t="10766" r="81895" b="58583"/>
          <a:stretch/>
        </p:blipFill>
        <p:spPr>
          <a:xfrm>
            <a:off x="7956798" y="3181148"/>
            <a:ext cx="2448272" cy="239983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0DED9DC-763D-4359-B5B3-943E75FA3C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" t="18122" r="75518" b="19349"/>
          <a:stretch/>
        </p:blipFill>
        <p:spPr>
          <a:xfrm>
            <a:off x="5436518" y="1116484"/>
            <a:ext cx="2448272" cy="446449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26CECDF-F444-458D-85E5-959B0B488509}"/>
              </a:ext>
            </a:extLst>
          </p:cNvPr>
          <p:cNvSpPr txBox="1"/>
          <p:nvPr/>
        </p:nvSpPr>
        <p:spPr>
          <a:xfrm>
            <a:off x="531871" y="4692999"/>
            <a:ext cx="45608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參考資料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:https://medium.com/</a:t>
            </a:r>
            <a:r>
              <a:rPr kumimoji="0" lang="en-US" altLang="zh-TW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datainpoint</a:t>
            </a: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/flask-web-api-quickstart-3b13d96cccc2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6371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16F9BE9-5A8D-4D50-8359-3AA488C7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F34C9-B7AB-4109-AE36-202FADBC3B5D}" type="slidenum">
              <a:rPr lang="zh-TW" altLang="en-US" smtClean="0"/>
              <a:t>72</a:t>
            </a:fld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22E2A7C-01FB-491F-9686-3C846D4F0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74" y="500320"/>
            <a:ext cx="9360000" cy="936000"/>
          </a:xfrm>
        </p:spPr>
        <p:txBody>
          <a:bodyPr/>
          <a:lstStyle/>
          <a:p>
            <a:r>
              <a:rPr lang="en-US" altLang="zh-TW" dirty="0"/>
              <a:t>Flask Demo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38E94FB-5914-43AC-B58F-DF6750E68B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050" y="4116908"/>
            <a:ext cx="2106000" cy="936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BAAC4C2-E61B-42FB-92BB-B60DF419A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45" y="4196857"/>
            <a:ext cx="3011707" cy="856051"/>
          </a:xfrm>
          <a:prstGeom prst="rect">
            <a:avLst/>
          </a:prstGeom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D58A7ED6-180A-45E8-83D3-77D5C6C0694D}"/>
              </a:ext>
            </a:extLst>
          </p:cNvPr>
          <p:cNvSpPr/>
          <p:nvPr/>
        </p:nvSpPr>
        <p:spPr>
          <a:xfrm rot="8460567">
            <a:off x="3265160" y="3410814"/>
            <a:ext cx="753122" cy="45100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C74789FB-1BD2-4232-92D2-C9F1DFFF32D6}"/>
              </a:ext>
            </a:extLst>
          </p:cNvPr>
          <p:cNvSpPr/>
          <p:nvPr/>
        </p:nvSpPr>
        <p:spPr>
          <a:xfrm rot="2827685">
            <a:off x="7178940" y="3592404"/>
            <a:ext cx="805844" cy="43781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Picture 2" descr="REST API using Python. Flask is the micro-framework which… | by Priyesh  Saraswat | Medium">
            <a:extLst>
              <a:ext uri="{FF2B5EF4-FFF2-40B4-BE49-F238E27FC236}">
                <a16:creationId xmlns:a16="http://schemas.microsoft.com/office/drawing/2014/main" id="{5A1E9D5B-3C39-4B1F-B8D9-989456E1E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38" y="2542505"/>
            <a:ext cx="1944216" cy="103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56BA2DC7-C87A-4C44-9C02-F3996159CE0E}"/>
              </a:ext>
            </a:extLst>
          </p:cNvPr>
          <p:cNvSpPr/>
          <p:nvPr/>
        </p:nvSpPr>
        <p:spPr>
          <a:xfrm rot="19196464">
            <a:off x="3652734" y="3770164"/>
            <a:ext cx="753122" cy="45100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8B814B19-6306-400C-AEDE-AF4969BF1172}"/>
              </a:ext>
            </a:extLst>
          </p:cNvPr>
          <p:cNvSpPr/>
          <p:nvPr/>
        </p:nvSpPr>
        <p:spPr>
          <a:xfrm rot="13789068">
            <a:off x="6704047" y="3829606"/>
            <a:ext cx="805844" cy="43781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627EC48-A028-4EB4-95B2-B9974C108CBA}"/>
              </a:ext>
            </a:extLst>
          </p:cNvPr>
          <p:cNvSpPr txBox="1"/>
          <p:nvPr/>
        </p:nvSpPr>
        <p:spPr>
          <a:xfrm>
            <a:off x="539974" y="1330410"/>
            <a:ext cx="86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MongoDB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MySql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Flask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框架結合在一起使用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4505EA6-0144-42F0-A1FC-72B5801D6083}"/>
              </a:ext>
            </a:extLst>
          </p:cNvPr>
          <p:cNvSpPr txBox="1"/>
          <p:nvPr/>
        </p:nvSpPr>
        <p:spPr>
          <a:xfrm>
            <a:off x="539974" y="4952626"/>
            <a:ext cx="45608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err="1"/>
              <a:t>MyAPI</a:t>
            </a:r>
            <a:r>
              <a:rPr lang="en-US" altLang="zh-TW" sz="900" dirty="0"/>
              <a:t> Source Code:</a:t>
            </a:r>
          </a:p>
          <a:p>
            <a:r>
              <a:rPr lang="en-US" altLang="zh-TW" sz="900" dirty="0">
                <a:hlinkClick r:id="rId5"/>
              </a:rPr>
              <a:t>https://github.com/amamiyatree-jh/AI-Taoyuan_4th/tree/main/docker/myapi</a:t>
            </a:r>
            <a:endParaRPr lang="en-US" altLang="zh-TW" sz="900" dirty="0"/>
          </a:p>
          <a:p>
            <a:r>
              <a:rPr lang="en-US" altLang="zh-TW" sz="900" dirty="0" err="1"/>
              <a:t>Py</a:t>
            </a:r>
            <a:r>
              <a:rPr lang="en-US" altLang="zh-TW" sz="900" dirty="0"/>
              <a:t> to MongoDB Source Code:</a:t>
            </a:r>
          </a:p>
          <a:p>
            <a:r>
              <a:rPr lang="en-US" altLang="zh-TW" sz="900" dirty="0">
                <a:hlinkClick r:id="rId6"/>
              </a:rPr>
              <a:t>https://github.com/amamiyatree-jh/AI-Taoyuan_4th/tree/main/docker/pytomongo</a:t>
            </a:r>
            <a:endParaRPr lang="en-US" altLang="zh-TW" sz="900" dirty="0"/>
          </a:p>
          <a:p>
            <a:endParaRPr lang="en-US" altLang="zh-TW" sz="900" dirty="0"/>
          </a:p>
        </p:txBody>
      </p:sp>
    </p:spTree>
    <p:extLst>
      <p:ext uri="{BB962C8B-B14F-4D97-AF65-F5344CB8AC3E}">
        <p14:creationId xmlns:p14="http://schemas.microsoft.com/office/powerpoint/2010/main" val="40092043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Flask</a:t>
            </a:r>
            <a:r>
              <a:rPr lang="zh-TW" altLang="en-US" sz="3600" dirty="0"/>
              <a:t> </a:t>
            </a:r>
            <a:r>
              <a:rPr lang="en-US" altLang="zh-TW" sz="3600" dirty="0"/>
              <a:t>Demo – </a:t>
            </a:r>
            <a:r>
              <a:rPr lang="zh-TW" altLang="en-US" sz="3600" dirty="0"/>
              <a:t>模擬台大</a:t>
            </a:r>
            <a:r>
              <a:rPr lang="en-US" altLang="zh-TW" sz="3600" dirty="0" err="1"/>
              <a:t>Ospery</a:t>
            </a:r>
            <a:r>
              <a:rPr lang="zh-TW" altLang="en-US" sz="3600" dirty="0"/>
              <a:t> 專案架構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BA7CDBD-AF03-4BE9-A6C3-26F4354B2C9D}"/>
              </a:ext>
            </a:extLst>
          </p:cNvPr>
          <p:cNvGrpSpPr/>
          <p:nvPr/>
        </p:nvGrpSpPr>
        <p:grpSpPr>
          <a:xfrm>
            <a:off x="844070" y="1281416"/>
            <a:ext cx="9155900" cy="4209114"/>
            <a:chOff x="844070" y="1281416"/>
            <a:chExt cx="9155900" cy="4209114"/>
          </a:xfrm>
        </p:grpSpPr>
        <p:sp>
          <p:nvSpPr>
            <p:cNvPr id="12" name="箭號: 向上 11">
              <a:extLst>
                <a:ext uri="{FF2B5EF4-FFF2-40B4-BE49-F238E27FC236}">
                  <a16:creationId xmlns:a16="http://schemas.microsoft.com/office/drawing/2014/main" id="{8E10E3CA-A9AC-4F07-AEC5-1C8F56B11EA8}"/>
                </a:ext>
              </a:extLst>
            </p:cNvPr>
            <p:cNvSpPr/>
            <p:nvPr/>
          </p:nvSpPr>
          <p:spPr>
            <a:xfrm rot="6072316">
              <a:off x="6459795" y="2482552"/>
              <a:ext cx="2922334" cy="3093621"/>
            </a:xfrm>
            <a:prstGeom prst="upArrow">
              <a:avLst>
                <a:gd name="adj1" fmla="val 35496"/>
                <a:gd name="adj2" fmla="val 40147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6" name="Picture 4" descr="MySQL.svg">
              <a:hlinkClick r:id="rId2"/>
              <a:extLst>
                <a:ext uri="{FF2B5EF4-FFF2-40B4-BE49-F238E27FC236}">
                  <a16:creationId xmlns:a16="http://schemas.microsoft.com/office/drawing/2014/main" id="{1F03D744-854D-441B-B28F-DD9D7CBB97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070" y="4210037"/>
              <a:ext cx="2046713" cy="1053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Mongodb.png">
              <a:hlinkClick r:id="rId4"/>
              <a:extLst>
                <a:ext uri="{FF2B5EF4-FFF2-40B4-BE49-F238E27FC236}">
                  <a16:creationId xmlns:a16="http://schemas.microsoft.com/office/drawing/2014/main" id="{FD0FFE05-1ACA-4F03-8292-DAB7CF87E2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4784" y="2766550"/>
              <a:ext cx="2805186" cy="935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「Web icon」的圖片搜尋結果">
              <a:extLst>
                <a:ext uri="{FF2B5EF4-FFF2-40B4-BE49-F238E27FC236}">
                  <a16:creationId xmlns:a16="http://schemas.microsoft.com/office/drawing/2014/main" id="{DF7F9997-E332-4B3B-85AA-DBD31B45D3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988" y="1281416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「json icon」的圖片搜尋結果">
              <a:extLst>
                <a:ext uri="{FF2B5EF4-FFF2-40B4-BE49-F238E27FC236}">
                  <a16:creationId xmlns:a16="http://schemas.microsoft.com/office/drawing/2014/main" id="{DABDF8CB-C29B-4D95-884A-2EAEAB7E18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56" b="96889" l="9778" r="89778">
                          <a14:foregroundMark x1="13778" y1="27111" x2="13778" y2="27111"/>
                          <a14:foregroundMark x1="43556" y1="70222" x2="43556" y2="70222"/>
                          <a14:foregroundMark x1="37333" y1="83556" x2="37333" y2="83556"/>
                          <a14:foregroundMark x1="28889" y1="84000" x2="28889" y2="84000"/>
                          <a14:foregroundMark x1="56889" y1="78667" x2="56889" y2="78667"/>
                          <a14:foregroundMark x1="76000" y1="86222" x2="76000" y2="86222"/>
                          <a14:foregroundMark x1="70667" y1="70222" x2="70667" y2="70222"/>
                          <a14:foregroundMark x1="32889" y1="37333" x2="32889" y2="37333"/>
                          <a14:foregroundMark x1="50667" y1="33778" x2="50667" y2="33778"/>
                          <a14:foregroundMark x1="50667" y1="51111" x2="50667" y2="51111"/>
                          <a14:foregroundMark x1="45333" y1="4000" x2="45333" y2="4000"/>
                          <a14:foregroundMark x1="70667" y1="97333" x2="70667" y2="97333"/>
                          <a14:foregroundMark x1="41333" y1="3556" x2="41333" y2="3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700" y="3997758"/>
              <a:ext cx="1434578" cy="1434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ED39AE0F-3B3D-497B-976F-57BD32B83E8A}"/>
                </a:ext>
              </a:extLst>
            </p:cNvPr>
            <p:cNvGrpSpPr/>
            <p:nvPr/>
          </p:nvGrpSpPr>
          <p:grpSpPr>
            <a:xfrm>
              <a:off x="3924349" y="1508925"/>
              <a:ext cx="2970564" cy="2744507"/>
              <a:chOff x="4027459" y="1639089"/>
              <a:chExt cx="2970564" cy="2744507"/>
            </a:xfrm>
          </p:grpSpPr>
          <p:pic>
            <p:nvPicPr>
              <p:cNvPr id="1026" name="Picture 2" descr="「flask logo」的圖片搜尋結果">
                <a:extLst>
                  <a:ext uri="{FF2B5EF4-FFF2-40B4-BE49-F238E27FC236}">
                    <a16:creationId xmlns:a16="http://schemas.microsoft.com/office/drawing/2014/main" id="{91605E66-5B11-45D0-BB8E-76D0DE9D32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2676" y="1763352"/>
                <a:ext cx="1420131" cy="10650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0" descr="Python資料處理套件part2 - Pandas 檢視與定位資料">
                <a:hlinkClick r:id="rId10"/>
                <a:extLst>
                  <a:ext uri="{FF2B5EF4-FFF2-40B4-BE49-F238E27FC236}">
                    <a16:creationId xmlns:a16="http://schemas.microsoft.com/office/drawing/2014/main" id="{3707E332-CB1E-4498-9761-4198A22DAF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46987" y1="49547" x2="46987" y2="49547"/>
                            <a14:foregroundMark x1="51179" y1="55287" x2="51179" y2="55287"/>
                            <a14:foregroundMark x1="57118" y1="43807" x2="57118" y2="43807"/>
                            <a14:foregroundMark x1="63668" y1="44411" x2="63668" y2="44411"/>
                            <a14:foregroundMark x1="70742" y1="47432" x2="70742" y2="47432"/>
                            <a14:foregroundMark x1="76332" y1="45317" x2="76332" y2="4531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7459" y="3524992"/>
                <a:ext cx="2970564" cy="8586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38ED176-664F-4697-BF9F-49DE54B5CADB}"/>
                  </a:ext>
                </a:extLst>
              </p:cNvPr>
              <p:cNvSpPr/>
              <p:nvPr/>
            </p:nvSpPr>
            <p:spPr>
              <a:xfrm>
                <a:off x="4135965" y="1639089"/>
                <a:ext cx="2598108" cy="2675081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463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11" name="箭號: 上-下雙向 10">
              <a:extLst>
                <a:ext uri="{FF2B5EF4-FFF2-40B4-BE49-F238E27FC236}">
                  <a16:creationId xmlns:a16="http://schemas.microsoft.com/office/drawing/2014/main" id="{118CA93A-111C-4AD8-9EA4-F269ACB0B819}"/>
                </a:ext>
              </a:extLst>
            </p:cNvPr>
            <p:cNvSpPr/>
            <p:nvPr/>
          </p:nvSpPr>
          <p:spPr>
            <a:xfrm>
              <a:off x="5320784" y="2830531"/>
              <a:ext cx="369591" cy="807100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" name="箭號: 向右 12">
              <a:extLst>
                <a:ext uri="{FF2B5EF4-FFF2-40B4-BE49-F238E27FC236}">
                  <a16:creationId xmlns:a16="http://schemas.microsoft.com/office/drawing/2014/main" id="{3AFFDE01-F2B6-49D5-8F9D-548890E7E560}"/>
                </a:ext>
              </a:extLst>
            </p:cNvPr>
            <p:cNvSpPr/>
            <p:nvPr/>
          </p:nvSpPr>
          <p:spPr>
            <a:xfrm>
              <a:off x="2890783" y="2079442"/>
              <a:ext cx="1927344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EF1D1D7C-7D7F-4B25-BC3F-D15D0ED3D56B}"/>
                </a:ext>
              </a:extLst>
            </p:cNvPr>
            <p:cNvSpPr/>
            <p:nvPr/>
          </p:nvSpPr>
          <p:spPr>
            <a:xfrm rot="19844662">
              <a:off x="2900635" y="4149485"/>
              <a:ext cx="1681595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C8F7663F-1C96-4D96-ADF0-50D40D9E1D9D}"/>
              </a:ext>
            </a:extLst>
          </p:cNvPr>
          <p:cNvSpPr txBox="1"/>
          <p:nvPr/>
        </p:nvSpPr>
        <p:spPr>
          <a:xfrm>
            <a:off x="2073800" y="5213315"/>
            <a:ext cx="60660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My SQL to MongoDB JSON file source code:</a:t>
            </a:r>
          </a:p>
          <a:p>
            <a:r>
              <a:rPr lang="en-US" altLang="zh-TW" sz="1200" dirty="0"/>
              <a:t>https://github.com/amamiyatree-jh/AI-Taoyuan_4th/tree/main/docker/mysqltomongojsonfile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72790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開發環境建置流程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MySQL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3C76D3-BC9E-444D-9E30-014D40EEEF20}"/>
              </a:ext>
            </a:extLst>
          </p:cNvPr>
          <p:cNvSpPr txBox="1"/>
          <p:nvPr/>
        </p:nvSpPr>
        <p:spPr>
          <a:xfrm>
            <a:off x="540494" y="1908572"/>
            <a:ext cx="223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使用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phpMyAdmin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4799A8B-35AE-49F0-B47E-AE3B8BBCD05E}"/>
              </a:ext>
            </a:extLst>
          </p:cNvPr>
          <p:cNvSpPr/>
          <p:nvPr/>
        </p:nvSpPr>
        <p:spPr>
          <a:xfrm>
            <a:off x="551501" y="3123416"/>
            <a:ext cx="3110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hlinkClick r:id="rId2"/>
              </a:rPr>
              <a:t>http://127.0.0.1/phpmyadmin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1FE7A17-C749-4DDB-B15C-12F0AA5F609A}"/>
              </a:ext>
            </a:extLst>
          </p:cNvPr>
          <p:cNvSpPr/>
          <p:nvPr/>
        </p:nvSpPr>
        <p:spPr>
          <a:xfrm>
            <a:off x="521805" y="3655348"/>
            <a:ext cx="3402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帳號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:root</a:t>
            </a: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密碼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:admin@Qq13579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761E5D-A70E-40F3-97A6-B83B493F4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421" y="1476524"/>
            <a:ext cx="6674041" cy="359424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332AF81-74CD-4EF0-A13C-4E6ADBB0F324}"/>
              </a:ext>
            </a:extLst>
          </p:cNvPr>
          <p:cNvSpPr txBox="1"/>
          <p:nvPr/>
        </p:nvSpPr>
        <p:spPr>
          <a:xfrm>
            <a:off x="511856" y="2340620"/>
            <a:ext cx="2836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在主機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(Host)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上開啟瀏覽器輸入下列網址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22C8530-E632-43C1-A219-33AE28887F0A}"/>
              </a:ext>
            </a:extLst>
          </p:cNvPr>
          <p:cNvSpPr txBox="1"/>
          <p:nvPr/>
        </p:nvSpPr>
        <p:spPr>
          <a:xfrm>
            <a:off x="611982" y="5070773"/>
            <a:ext cx="6757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err="1"/>
              <a:t>Py</a:t>
            </a:r>
            <a:r>
              <a:rPr lang="en-US" altLang="zh-TW" sz="1200" dirty="0"/>
              <a:t> to </a:t>
            </a:r>
            <a:r>
              <a:rPr lang="en-US" altLang="zh-TW" sz="1200" dirty="0" err="1"/>
              <a:t>mySQL</a:t>
            </a:r>
            <a:r>
              <a:rPr lang="en-US" altLang="zh-TW" sz="1200" dirty="0"/>
              <a:t> Source Code:</a:t>
            </a:r>
          </a:p>
          <a:p>
            <a:r>
              <a:rPr lang="en-US" altLang="zh-TW" sz="1200" dirty="0"/>
              <a:t>https://github.com/amamiyatree-jh/AI-Taoyuan_4th/tree/main/docker/pytomysql</a:t>
            </a:r>
          </a:p>
        </p:txBody>
      </p:sp>
    </p:spTree>
    <p:extLst>
      <p:ext uri="{BB962C8B-B14F-4D97-AF65-F5344CB8AC3E}">
        <p14:creationId xmlns:p14="http://schemas.microsoft.com/office/powerpoint/2010/main" val="33261330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開發環境建置流程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MySQL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3C76D3-BC9E-444D-9E30-014D40EEEF20}"/>
              </a:ext>
            </a:extLst>
          </p:cNvPr>
          <p:cNvSpPr txBox="1"/>
          <p:nvPr/>
        </p:nvSpPr>
        <p:spPr>
          <a:xfrm>
            <a:off x="542076" y="1430947"/>
            <a:ext cx="280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查看應用伺服器狀態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1FE7A17-C749-4DDB-B15C-12F0AA5F609A}"/>
              </a:ext>
            </a:extLst>
          </p:cNvPr>
          <p:cNvSpPr/>
          <p:nvPr/>
        </p:nvSpPr>
        <p:spPr>
          <a:xfrm>
            <a:off x="540494" y="1891803"/>
            <a:ext cx="3402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如需要密碼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  Qq11111111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4D17FEA-0288-4BFE-AF00-1767154E9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2056"/>
            <a:ext cx="10440988" cy="2872412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4E38BDEF-A534-4366-9BF4-07342BF79F35}"/>
              </a:ext>
            </a:extLst>
          </p:cNvPr>
          <p:cNvGrpSpPr/>
          <p:nvPr/>
        </p:nvGrpSpPr>
        <p:grpSpPr>
          <a:xfrm>
            <a:off x="3485203" y="1285721"/>
            <a:ext cx="3728200" cy="724878"/>
            <a:chOff x="3419496" y="1141750"/>
            <a:chExt cx="3728200" cy="72487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D901952-4990-45D0-B3EE-3FE7FE28D196}"/>
                </a:ext>
              </a:extLst>
            </p:cNvPr>
            <p:cNvSpPr/>
            <p:nvPr/>
          </p:nvSpPr>
          <p:spPr>
            <a:xfrm>
              <a:off x="3419496" y="1141750"/>
              <a:ext cx="27803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sudo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 </a:t>
              </a: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systemctl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 status </a:t>
              </a: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mysql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A8CBBA1-2C67-4941-8FD8-125210F1EAFD}"/>
                </a:ext>
              </a:extLst>
            </p:cNvPr>
            <p:cNvSpPr/>
            <p:nvPr/>
          </p:nvSpPr>
          <p:spPr>
            <a:xfrm>
              <a:off x="3419496" y="1497296"/>
              <a:ext cx="37282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sudo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 </a:t>
              </a: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systemctl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 status </a:t>
              </a: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mongod.service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7660186-C23A-47ED-9921-FF43C3257EF4}"/>
              </a:ext>
            </a:extLst>
          </p:cNvPr>
          <p:cNvGrpSpPr/>
          <p:nvPr/>
        </p:nvGrpSpPr>
        <p:grpSpPr>
          <a:xfrm>
            <a:off x="7233712" y="1253173"/>
            <a:ext cx="3028778" cy="724879"/>
            <a:chOff x="3419496" y="1852842"/>
            <a:chExt cx="3028778" cy="724879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8A50483-78D0-4664-BA65-C49D36754E20}"/>
                </a:ext>
              </a:extLst>
            </p:cNvPr>
            <p:cNvSpPr/>
            <p:nvPr/>
          </p:nvSpPr>
          <p:spPr>
            <a:xfrm>
              <a:off x="3419496" y="2208389"/>
              <a:ext cx="27365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sudo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 </a:t>
              </a: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systemctl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 status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 </a:t>
              </a: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nginx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6DEDA1D-AC28-44A9-8A83-AAEBB791B82C}"/>
                </a:ext>
              </a:extLst>
            </p:cNvPr>
            <p:cNvSpPr/>
            <p:nvPr/>
          </p:nvSpPr>
          <p:spPr>
            <a:xfrm>
              <a:off x="3419496" y="1852842"/>
              <a:ext cx="30287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sudo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 </a:t>
              </a: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systemctl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 status apache2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A539A84D-7CD5-48BC-81B1-C68854D0F322}"/>
              </a:ext>
            </a:extLst>
          </p:cNvPr>
          <p:cNvSpPr/>
          <p:nvPr/>
        </p:nvSpPr>
        <p:spPr>
          <a:xfrm>
            <a:off x="3485203" y="2044134"/>
            <a:ext cx="2993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sudo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systemctl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status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webmin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3681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開發環境建置流程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Jupyter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Notebook</a:t>
            </a: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36D5021-A930-4D56-8E87-4DE6E32FA205}"/>
              </a:ext>
            </a:extLst>
          </p:cNvPr>
          <p:cNvGrpSpPr/>
          <p:nvPr/>
        </p:nvGrpSpPr>
        <p:grpSpPr>
          <a:xfrm>
            <a:off x="179934" y="1179086"/>
            <a:ext cx="4796826" cy="2070281"/>
            <a:chOff x="540494" y="1179086"/>
            <a:chExt cx="4796826" cy="2070281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4E3C76D3-BC9E-444D-9E30-014D40EEEF20}"/>
                </a:ext>
              </a:extLst>
            </p:cNvPr>
            <p:cNvSpPr txBox="1"/>
            <p:nvPr/>
          </p:nvSpPr>
          <p:spPr>
            <a:xfrm>
              <a:off x="540494" y="1179086"/>
              <a:ext cx="2806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使用 </a:t>
              </a:r>
              <a:r>
                <a:rPr kumimoji="0" lang="en-US" altLang="zh-TW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jupyter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-notebook - 1</a:t>
              </a: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5DAE0B29-F5A4-4C94-97D2-21317D2484F0}"/>
                </a:ext>
              </a:extLst>
            </p:cNvPr>
            <p:cNvGrpSpPr/>
            <p:nvPr/>
          </p:nvGrpSpPr>
          <p:grpSpPr>
            <a:xfrm>
              <a:off x="540494" y="1692319"/>
              <a:ext cx="4796826" cy="753673"/>
              <a:chOff x="521805" y="1996571"/>
              <a:chExt cx="4796826" cy="753673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5CACFFA-F7F1-45F6-BD30-6E038CEC5828}"/>
                  </a:ext>
                </a:extLst>
              </p:cNvPr>
              <p:cNvSpPr/>
              <p:nvPr/>
            </p:nvSpPr>
            <p:spPr>
              <a:xfrm>
                <a:off x="521805" y="2380912"/>
                <a:ext cx="4796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463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02.</a:t>
                </a:r>
                <a:r>
                  <a: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輸入下列指令啟動</a:t>
                </a:r>
                <a:r>
                  <a:rPr kumimoji="0" lang="en-US" altLang="zh-TW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jupyter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-notebook service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3CBFF6D-9F04-495D-8CCB-DDCB1228FE89}"/>
                  </a:ext>
                </a:extLst>
              </p:cNvPr>
              <p:cNvSpPr/>
              <p:nvPr/>
            </p:nvSpPr>
            <p:spPr>
              <a:xfrm>
                <a:off x="521805" y="1996571"/>
                <a:ext cx="28664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463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01.</a:t>
                </a:r>
                <a:r>
                  <a: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切換目錄到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home</a:t>
                </a:r>
                <a:r>
                  <a: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資料夾</a:t>
                </a:r>
              </a:p>
            </p:txBody>
          </p:sp>
        </p:grp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4E464D85-016A-4398-8F2F-7CD308263E6B}"/>
                </a:ext>
              </a:extLst>
            </p:cNvPr>
            <p:cNvGrpSpPr/>
            <p:nvPr/>
          </p:nvGrpSpPr>
          <p:grpSpPr>
            <a:xfrm>
              <a:off x="540494" y="2666378"/>
              <a:ext cx="4341215" cy="582989"/>
              <a:chOff x="467966" y="2781935"/>
              <a:chExt cx="4341215" cy="582989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98E4639-299B-4AF3-A02D-39949BE54651}"/>
                  </a:ext>
                </a:extLst>
              </p:cNvPr>
              <p:cNvSpPr/>
              <p:nvPr/>
            </p:nvSpPr>
            <p:spPr>
              <a:xfrm>
                <a:off x="603933" y="2876034"/>
                <a:ext cx="41200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463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jupyter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-notebook --</a:t>
                </a:r>
                <a:r>
                  <a:rPr kumimoji="0" lang="en-US" altLang="zh-TW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ip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=0.0.0.0 --allow-root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C1B4AB9-A51C-4088-80FE-C4B0F1913F22}"/>
                  </a:ext>
                </a:extLst>
              </p:cNvPr>
              <p:cNvSpPr/>
              <p:nvPr/>
            </p:nvSpPr>
            <p:spPr>
              <a:xfrm>
                <a:off x="467966" y="2781935"/>
                <a:ext cx="4341215" cy="582989"/>
              </a:xfrm>
              <a:prstGeom prst="rect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463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5BB7078E-1187-46E7-88F5-951257BCB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8" y="3564743"/>
            <a:ext cx="10440988" cy="165619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F1F51E69-7722-4343-9CC2-549CD84EA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145" y="2554036"/>
            <a:ext cx="2543588" cy="980292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/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50E06EDC-8430-42FE-8AF5-262C1AF25467}"/>
              </a:ext>
            </a:extLst>
          </p:cNvPr>
          <p:cNvGrpSpPr/>
          <p:nvPr/>
        </p:nvGrpSpPr>
        <p:grpSpPr>
          <a:xfrm>
            <a:off x="4976760" y="1188492"/>
            <a:ext cx="5506353" cy="1156913"/>
            <a:chOff x="4709437" y="1370860"/>
            <a:chExt cx="5506353" cy="1156913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21BA6CD5-C5AF-485C-80EE-E2FA5DE480C0}"/>
                </a:ext>
              </a:extLst>
            </p:cNvPr>
            <p:cNvGrpSpPr/>
            <p:nvPr/>
          </p:nvGrpSpPr>
          <p:grpSpPr>
            <a:xfrm>
              <a:off x="4709437" y="1764557"/>
              <a:ext cx="3402545" cy="763216"/>
              <a:chOff x="638469" y="3510891"/>
              <a:chExt cx="3402545" cy="763216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038803D-2A45-46EF-B19A-92E1DBAB3A30}"/>
                  </a:ext>
                </a:extLst>
              </p:cNvPr>
              <p:cNvSpPr/>
              <p:nvPr/>
            </p:nvSpPr>
            <p:spPr>
              <a:xfrm>
                <a:off x="638469" y="3510891"/>
                <a:ext cx="23133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463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  <a:hlinkClick r:id="rId4"/>
                  </a:rPr>
                  <a:t>https://127.0.0.1:8888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61B5081-01CE-4683-B4B1-85B94EA50165}"/>
                  </a:ext>
                </a:extLst>
              </p:cNvPr>
              <p:cNvSpPr/>
              <p:nvPr/>
            </p:nvSpPr>
            <p:spPr>
              <a:xfrm>
                <a:off x="638469" y="3904775"/>
                <a:ext cx="340254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463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密碼</a:t>
                </a:r>
                <a:r>
                  <a:rPr kumimoji="0" lang="en-US" altLang="zh-TW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:  Qq11111111</a:t>
                </a:r>
                <a:endPara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F3984C0F-D837-4EE7-9A7D-BC254506BE5A}"/>
                </a:ext>
              </a:extLst>
            </p:cNvPr>
            <p:cNvSpPr txBox="1"/>
            <p:nvPr/>
          </p:nvSpPr>
          <p:spPr>
            <a:xfrm>
              <a:off x="4715064" y="1370860"/>
              <a:ext cx="5500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在主機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(Host)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上開啟瀏覽器輸入下列網址</a:t>
              </a:r>
              <a:endPara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9E5E6291-BDBE-4D84-8487-37994B869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9344" y="1730728"/>
            <a:ext cx="2240297" cy="1786251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F39749AE-F418-4179-80F7-70A341363AD9}"/>
              </a:ext>
            </a:extLst>
          </p:cNvPr>
          <p:cNvSpPr/>
          <p:nvPr/>
        </p:nvSpPr>
        <p:spPr>
          <a:xfrm>
            <a:off x="7471287" y="2623853"/>
            <a:ext cx="69662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40345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開發環境建置流程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Webmin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E3C76D3-BC9E-444D-9E30-014D40EEEF20}"/>
              </a:ext>
            </a:extLst>
          </p:cNvPr>
          <p:cNvSpPr txBox="1"/>
          <p:nvPr/>
        </p:nvSpPr>
        <p:spPr>
          <a:xfrm>
            <a:off x="540494" y="1620540"/>
            <a:ext cx="223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使用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Webmin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A6FAF14-9A8F-4D6D-BD91-C011A83C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302" y="1620539"/>
            <a:ext cx="6732662" cy="362581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4799A8B-35AE-49F0-B47E-AE3B8BBCD05E}"/>
              </a:ext>
            </a:extLst>
          </p:cNvPr>
          <p:cNvSpPr/>
          <p:nvPr/>
        </p:nvSpPr>
        <p:spPr>
          <a:xfrm>
            <a:off x="551501" y="3160649"/>
            <a:ext cx="252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hlinkClick r:id="rId3"/>
              </a:rPr>
              <a:t>https://127.0.0.1:10000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1FE7A17-C749-4DDB-B15C-12F0AA5F609A}"/>
              </a:ext>
            </a:extLst>
          </p:cNvPr>
          <p:cNvSpPr/>
          <p:nvPr/>
        </p:nvSpPr>
        <p:spPr>
          <a:xfrm>
            <a:off x="551501" y="4286577"/>
            <a:ext cx="3402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帳號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  admin</a:t>
            </a: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密碼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  Qq11111111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17CBFEF-6CE8-4D8C-A40D-2DE6B2154FEB}"/>
              </a:ext>
            </a:extLst>
          </p:cNvPr>
          <p:cNvSpPr txBox="1"/>
          <p:nvPr/>
        </p:nvSpPr>
        <p:spPr>
          <a:xfrm>
            <a:off x="360040" y="3627472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***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注意是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https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不是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http***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581B0BF-C440-44BE-88B0-3763F8E37120}"/>
              </a:ext>
            </a:extLst>
          </p:cNvPr>
          <p:cNvSpPr txBox="1"/>
          <p:nvPr/>
        </p:nvSpPr>
        <p:spPr>
          <a:xfrm>
            <a:off x="511856" y="2268612"/>
            <a:ext cx="2836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在主機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(Host)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上開啟瀏覽器輸入下列網址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78082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A7E873-A801-4106-A474-C24DADF75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參考連結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CD2C39-DBAB-4697-B783-6F763E69E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  <a:hlinkClick r:id="rId2"/>
              </a:rPr>
              <a:t>Docker </a:t>
            </a:r>
            <a:r>
              <a:rPr lang="zh-TW" altLang="en-US" dirty="0">
                <a:latin typeface="+mn-lt"/>
                <a:hlinkClick r:id="rId2"/>
              </a:rPr>
              <a:t>學習筆記</a:t>
            </a:r>
            <a:endParaRPr lang="en-US" altLang="zh-TW" dirty="0">
              <a:latin typeface="+mn-lt"/>
            </a:endParaRPr>
          </a:p>
          <a:p>
            <a:pPr fontAlgn="base"/>
            <a:r>
              <a:rPr lang="en-US" altLang="zh-TW" u="sng" dirty="0" err="1">
                <a:latin typeface="+mn-lt"/>
                <a:hlinkClick r:id="rId3"/>
              </a:rPr>
              <a:t>Mongodb</a:t>
            </a:r>
            <a:r>
              <a:rPr lang="en-US" altLang="zh-TW" u="sng" dirty="0">
                <a:latin typeface="+mn-lt"/>
                <a:hlinkClick r:id="rId3"/>
              </a:rPr>
              <a:t> </a:t>
            </a:r>
            <a:r>
              <a:rPr lang="en-US" altLang="zh-TW" u="sng" dirty="0" err="1">
                <a:latin typeface="+mn-lt"/>
                <a:hlinkClick r:id="rId3"/>
              </a:rPr>
              <a:t>Mysql</a:t>
            </a:r>
            <a:r>
              <a:rPr lang="zh-TW" altLang="zh-TW" u="sng" dirty="0">
                <a:latin typeface="+mn-lt"/>
                <a:hlinkClick r:id="rId3"/>
              </a:rPr>
              <a:t>比較</a:t>
            </a:r>
            <a:r>
              <a:rPr lang="en-US" altLang="zh-TW" dirty="0">
                <a:latin typeface="+mn-lt"/>
              </a:rPr>
              <a:t>​</a:t>
            </a:r>
          </a:p>
          <a:p>
            <a:pPr fontAlgn="base"/>
            <a:r>
              <a:rPr lang="en-US" altLang="zh-TW" u="sng" dirty="0" err="1">
                <a:latin typeface="+mn-lt"/>
                <a:hlinkClick r:id="rId4"/>
              </a:rPr>
              <a:t>Mongodb</a:t>
            </a:r>
            <a:r>
              <a:rPr lang="zh-TW" altLang="zh-TW" u="sng" dirty="0">
                <a:latin typeface="+mn-lt"/>
                <a:hlinkClick r:id="rId4"/>
              </a:rPr>
              <a:t>檔案匯入</a:t>
            </a:r>
            <a:r>
              <a:rPr lang="en-US" altLang="zh-TW" dirty="0">
                <a:latin typeface="+mn-lt"/>
              </a:rPr>
              <a:t>​</a:t>
            </a:r>
          </a:p>
          <a:p>
            <a:pPr fontAlgn="base"/>
            <a:r>
              <a:rPr lang="en-US" altLang="zh-TW" u="sng" dirty="0" err="1">
                <a:latin typeface="+mn-lt"/>
                <a:hlinkClick r:id="rId5"/>
              </a:rPr>
              <a:t>Mongodb</a:t>
            </a:r>
            <a:r>
              <a:rPr lang="en-US" altLang="zh-TW" u="sng" dirty="0">
                <a:latin typeface="+mn-lt"/>
                <a:hlinkClick r:id="rId5"/>
              </a:rPr>
              <a:t> </a:t>
            </a:r>
            <a:r>
              <a:rPr lang="zh-TW" altLang="zh-TW" u="sng" dirty="0">
                <a:latin typeface="+mn-lt"/>
                <a:hlinkClick r:id="rId5"/>
              </a:rPr>
              <a:t>基本語法</a:t>
            </a:r>
            <a:endParaRPr lang="en-US" altLang="zh-TW" u="sng" dirty="0">
              <a:latin typeface="+mn-lt"/>
            </a:endParaRPr>
          </a:p>
          <a:p>
            <a:pPr fontAlgn="base"/>
            <a:r>
              <a:rPr lang="zh-TW" altLang="zh-TW" u="sng" dirty="0">
                <a:hlinkClick r:id="rId6"/>
              </a:rPr>
              <a:t>使用 Python 和 Flask 設計 RESTful API</a:t>
            </a:r>
            <a:r>
              <a:rPr lang="en-US" altLang="zh-TW" dirty="0"/>
              <a:t>​</a:t>
            </a:r>
            <a:endParaRPr lang="zh-TW" altLang="zh-TW" dirty="0"/>
          </a:p>
          <a:p>
            <a:pPr fontAlgn="base"/>
            <a:r>
              <a:rPr lang="zh-TW" altLang="zh-TW" u="sng" dirty="0">
                <a:hlinkClick r:id="rId7"/>
              </a:rPr>
              <a:t>使用Flask-RESTful設計RESTful API</a:t>
            </a:r>
            <a:r>
              <a:rPr lang="zh-TW" altLang="zh-TW" dirty="0"/>
              <a:t>​</a:t>
            </a:r>
          </a:p>
          <a:p>
            <a:pPr fontAlgn="base"/>
            <a:r>
              <a:rPr lang="zh-TW" altLang="zh-TW" u="sng" dirty="0">
                <a:hlinkClick r:id="rId8"/>
              </a:rPr>
              <a:t>Flask — Jinja2樣版引擎的使用</a:t>
            </a:r>
            <a:endParaRPr lang="zh-TW" altLang="zh-TW" dirty="0"/>
          </a:p>
          <a:p>
            <a:pPr fontAlgn="base"/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83171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0C2751E4-426D-47B0-B5A3-A679E7152840}"/>
              </a:ext>
            </a:extLst>
          </p:cNvPr>
          <p:cNvGrpSpPr/>
          <p:nvPr/>
        </p:nvGrpSpPr>
        <p:grpSpPr>
          <a:xfrm>
            <a:off x="0" y="36364"/>
            <a:ext cx="10440988" cy="5607841"/>
            <a:chOff x="0" y="36364"/>
            <a:chExt cx="10440988" cy="5607841"/>
          </a:xfrm>
        </p:grpSpPr>
        <p:pic>
          <p:nvPicPr>
            <p:cNvPr id="1026" name="Picture 2" descr="https://uploads-ssl.webflow.com/5d3a7aed4e11720246d46f49/5f4f452c994a915d86e7f01e______2017-11-28_17.00.25.png">
              <a:extLst>
                <a:ext uri="{FF2B5EF4-FFF2-40B4-BE49-F238E27FC236}">
                  <a16:creationId xmlns:a16="http://schemas.microsoft.com/office/drawing/2014/main" id="{F6ADADE1-A81D-408B-9A83-36B00B5D85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6364"/>
              <a:ext cx="7769721" cy="4077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語音泡泡: 矩形 3">
              <a:extLst>
                <a:ext uri="{FF2B5EF4-FFF2-40B4-BE49-F238E27FC236}">
                  <a16:creationId xmlns:a16="http://schemas.microsoft.com/office/drawing/2014/main" id="{C50C9DFA-B51D-498B-8044-6EECF13AC612}"/>
                </a:ext>
              </a:extLst>
            </p:cNvPr>
            <p:cNvSpPr/>
            <p:nvPr/>
          </p:nvSpPr>
          <p:spPr>
            <a:xfrm>
              <a:off x="4788446" y="4320766"/>
              <a:ext cx="5544616" cy="1323439"/>
            </a:xfrm>
            <a:prstGeom prst="wedgeRectCallout">
              <a:avLst>
                <a:gd name="adj1" fmla="val -48051"/>
                <a:gd name="adj2" fmla="val -8972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" name="語音泡泡: 矩形 2">
              <a:extLst>
                <a:ext uri="{FF2B5EF4-FFF2-40B4-BE49-F238E27FC236}">
                  <a16:creationId xmlns:a16="http://schemas.microsoft.com/office/drawing/2014/main" id="{392FC94B-6653-4E9D-832A-471342104203}"/>
                </a:ext>
              </a:extLst>
            </p:cNvPr>
            <p:cNvSpPr/>
            <p:nvPr/>
          </p:nvSpPr>
          <p:spPr>
            <a:xfrm>
              <a:off x="251942" y="4356844"/>
              <a:ext cx="4176464" cy="1077218"/>
            </a:xfrm>
            <a:prstGeom prst="wedgeRectCallout">
              <a:avLst>
                <a:gd name="adj1" fmla="val -1787"/>
                <a:gd name="adj2" fmla="val -98299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A059C76-DD6A-4634-840D-5DF10B93CABB}"/>
                </a:ext>
              </a:extLst>
            </p:cNvPr>
            <p:cNvSpPr/>
            <p:nvPr/>
          </p:nvSpPr>
          <p:spPr>
            <a:xfrm>
              <a:off x="251942" y="4356844"/>
              <a:ext cx="426643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View 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為「視圖」，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View 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所管理的功能層叫作「表現層 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(presentation layer)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」，顧名思義是</a:t>
              </a:r>
              <a:r>
                <a: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負責管理畫面的呈現，也就是 </a:t>
              </a:r>
              <a:r>
                <a:rPr kumimoji="0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HTML </a:t>
              </a:r>
              <a:r>
                <a: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樣板 </a:t>
              </a:r>
              <a:r>
                <a:rPr kumimoji="0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(template)</a:t>
              </a:r>
              <a:r>
                <a: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</a:p>
          </p:txBody>
        </p:sp>
        <p:sp>
          <p:nvSpPr>
            <p:cNvPr id="2" name="語音泡泡: 矩形 1">
              <a:extLst>
                <a:ext uri="{FF2B5EF4-FFF2-40B4-BE49-F238E27FC236}">
                  <a16:creationId xmlns:a16="http://schemas.microsoft.com/office/drawing/2014/main" id="{F054091D-23F5-4B8F-908A-0AE70F4F841C}"/>
                </a:ext>
              </a:extLst>
            </p:cNvPr>
            <p:cNvSpPr/>
            <p:nvPr/>
          </p:nvSpPr>
          <p:spPr>
            <a:xfrm>
              <a:off x="7164710" y="1116484"/>
              <a:ext cx="3168352" cy="2842577"/>
            </a:xfrm>
            <a:prstGeom prst="wedgeRectCallout">
              <a:avLst>
                <a:gd name="adj1" fmla="val -137683"/>
                <a:gd name="adj2" fmla="val -1779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41CCCFC-82CA-4C71-BE9F-D138415DE612}"/>
                </a:ext>
              </a:extLst>
            </p:cNvPr>
            <p:cNvSpPr/>
            <p:nvPr/>
          </p:nvSpPr>
          <p:spPr>
            <a:xfrm>
              <a:off x="7236718" y="1404516"/>
              <a:ext cx="3067397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Controller 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為「控制器」，它掌握使用者互動邏輯，也是</a:t>
              </a:r>
              <a:r>
                <a: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應用程式收發 </a:t>
              </a:r>
              <a:r>
                <a:rPr kumimoji="0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request/response </a:t>
              </a:r>
              <a:r>
                <a: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的核心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。來自路由的 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request 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會先被送到 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Controller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，再由 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Controller 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通知 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Model 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調度資料，並且把資料傳遞給 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View 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來產生樣板 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(template)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，並將呈現資料的 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HTML 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頁面回傳給客戶端。</a:t>
              </a:r>
              <a:endPara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66172A8-6AFE-4E1B-AE7C-7CEEEE2D9F60}"/>
                </a:ext>
              </a:extLst>
            </p:cNvPr>
            <p:cNvSpPr/>
            <p:nvPr/>
          </p:nvSpPr>
          <p:spPr>
            <a:xfrm>
              <a:off x="4788446" y="4320766"/>
              <a:ext cx="5652542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Model 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「模型」，</a:t>
              </a:r>
              <a:r>
                <a: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負責和資料庫溝通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。這裡我們要先注意：應用程式和資料庫是兩個不同的東西，在應用程式裡想要做「新增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/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瀏覽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/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修改</a:t>
              </a: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/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刪除」的動作，就需要先</a:t>
              </a:r>
              <a:r>
                <a: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有 </a:t>
              </a:r>
              <a:r>
                <a:rPr kumimoji="0" lang="en-US" altLang="zh-TW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Model </a:t>
              </a:r>
              <a:r>
                <a: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層幫忙去資料庫裡取出必要的資料，把資料放進應用程式裡的某個程式物件，然後才能操作該物件。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3428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需要建置開發環境的緣由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685625-6277-4494-B703-F4F970EA8BB4}"/>
              </a:ext>
            </a:extLst>
          </p:cNvPr>
          <p:cNvSpPr/>
          <p:nvPr/>
        </p:nvSpPr>
        <p:spPr>
          <a:xfrm>
            <a:off x="663698" y="1188492"/>
            <a:ext cx="94685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虛擬環境的本質</a:t>
            </a: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為什麼簡單幾行命令，就可以實現</a:t>
            </a:r>
            <a:r>
              <a:rPr kumimoji="0" lang="en-US" altLang="zh-TW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Python </a:t>
            </a:r>
            <a:r>
              <a:rPr kumimoji="0" lang="zh-TW" altLang="zh-TW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環境的分離？本質上靠的還是環境變數裡的</a:t>
            </a:r>
            <a:r>
              <a:rPr kumimoji="0" lang="en-US" altLang="zh-TW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PATH </a:t>
            </a:r>
            <a:r>
              <a:rPr kumimoji="0" lang="zh-TW" altLang="zh-TW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路徑。</a:t>
            </a: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 </a:t>
            </a:r>
            <a:endParaRPr kumimoji="0" lang="zh-TW" altLang="zh-TW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PATH </a:t>
            </a:r>
            <a:r>
              <a:rPr kumimoji="0" lang="zh-TW" altLang="zh-TW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的作用，就是當你執行一個命令時，系統要知道去哪裡找這個命令。</a:t>
            </a:r>
            <a:r>
              <a:rPr kumimoji="0" lang="en-US" altLang="zh-TW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PATH </a:t>
            </a:r>
            <a:r>
              <a:rPr kumimoji="0" lang="zh-TW" altLang="zh-TW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裡有多個路徑，就按順序從前到後依次查找。執行</a:t>
            </a:r>
            <a:r>
              <a:rPr kumimoji="0" lang="en-US" altLang="zh-TW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python</a:t>
            </a:r>
            <a:r>
              <a:rPr kumimoji="0" lang="zh-TW" altLang="zh-TW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kumimoji="0" lang="en-US" altLang="zh-TW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pip </a:t>
            </a:r>
            <a:r>
              <a:rPr kumimoji="0" lang="zh-TW" altLang="zh-TW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等命令時，都是按照這個方式進行。</a:t>
            </a:r>
          </a:p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 </a:t>
            </a:r>
            <a:endParaRPr kumimoji="0" lang="zh-TW" altLang="zh-TW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98891C7-1DFF-404B-A255-13A6D4289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596" y="4500860"/>
            <a:ext cx="1219048" cy="121904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72E5048-EB49-4EBC-B60C-5024A9551D40}"/>
              </a:ext>
            </a:extLst>
          </p:cNvPr>
          <p:cNvSpPr/>
          <p:nvPr/>
        </p:nvSpPr>
        <p:spPr>
          <a:xfrm>
            <a:off x="1365522" y="3420740"/>
            <a:ext cx="80648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32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但只要路徑一長敲打路徑時打錯的風險也高。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644229-E0D6-4529-9531-DE8AB866CD2B}"/>
              </a:ext>
            </a:extLst>
          </p:cNvPr>
          <p:cNvSpPr txBox="1"/>
          <p:nvPr/>
        </p:nvSpPr>
        <p:spPr>
          <a:xfrm>
            <a:off x="755998" y="3992429"/>
            <a:ext cx="9376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Docker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將實際系統環境打包成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容器 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(container)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0356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MVC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</a:t>
            </a: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6B2EAE7-E138-4292-A0D6-BAF4CE421FE0}"/>
              </a:ext>
            </a:extLst>
          </p:cNvPr>
          <p:cNvGrpSpPr/>
          <p:nvPr/>
        </p:nvGrpSpPr>
        <p:grpSpPr>
          <a:xfrm>
            <a:off x="1039480" y="1548532"/>
            <a:ext cx="8573502" cy="3305403"/>
            <a:chOff x="1039480" y="1548532"/>
            <a:chExt cx="8573502" cy="330540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A107C85-8C71-459E-B0DF-549FA6B3AE50}"/>
                </a:ext>
              </a:extLst>
            </p:cNvPr>
            <p:cNvSpPr/>
            <p:nvPr/>
          </p:nvSpPr>
          <p:spPr>
            <a:xfrm>
              <a:off x="1039480" y="1548532"/>
              <a:ext cx="350076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採用 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MVC 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架構三大好處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AF9958F-1C2F-467F-9988-2ED2EBA6FEF3}"/>
                </a:ext>
              </a:extLst>
            </p:cNvPr>
            <p:cNvSpPr/>
            <p:nvPr/>
          </p:nvSpPr>
          <p:spPr>
            <a:xfrm>
              <a:off x="1044030" y="2268612"/>
              <a:ext cx="8568952" cy="258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重複使用已寫好的程式碼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：由於 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MVC 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三塊彼此獨立、各司其職，你可以使用同一套 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model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，針對使用場景不一樣，產出不同的 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view 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來呈現適合的資料，最大化程式碼的使用效率。</a:t>
              </a:r>
              <a:endPara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2C33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C33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更容易維護程式碼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：由於 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MVC 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三塊彼此獨立且互不干擾，可以讓你在不破壞現有架構下，進行擴充或修改，大幅提升開發效率。</a:t>
              </a:r>
              <a:endPara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2C33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C334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46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方便團隊合作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：同先前所說，由於 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MVC 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C334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架構將應用程式切分為三塊，在實際工作時，也可以比照相同的方式，將工程師、設計師的負責部分切開，加快開發速度。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8641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4">
            <a:extLst>
              <a:ext uri="{FF2B5EF4-FFF2-40B4-BE49-F238E27FC236}">
                <a16:creationId xmlns:a16="http://schemas.microsoft.com/office/drawing/2014/main" id="{C32F7869-18F3-40B2-B434-0CE4FCAA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需要建置開發環境的緣由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A83F484-2EF5-4B2A-AEDF-AB17D3D69F52}"/>
              </a:ext>
            </a:extLst>
          </p:cNvPr>
          <p:cNvSpPr/>
          <p:nvPr/>
        </p:nvSpPr>
        <p:spPr>
          <a:xfrm>
            <a:off x="1548086" y="2628652"/>
            <a:ext cx="7560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解決版本和套件衝突的問題</a:t>
            </a:r>
          </a:p>
          <a:p>
            <a:pPr marL="285750" marR="0" lvl="0" indent="-28575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減少因為路徑輸入錯誤造成虛擬機動作異常</a:t>
            </a:r>
          </a:p>
          <a:p>
            <a:pPr marL="285750" marR="0" lvl="0" indent="-28575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程式移動至其他主機運行時減少部屬安裝需要的時間</a:t>
            </a:r>
          </a:p>
          <a:p>
            <a:pPr marL="285750" marR="0" lvl="0" indent="-28575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減少開發過程建置安裝需要伺服器的時間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0976695-172E-4BDF-9FED-A2688A52CD0D}"/>
              </a:ext>
            </a:extLst>
          </p:cNvPr>
          <p:cNvSpPr txBox="1"/>
          <p:nvPr/>
        </p:nvSpPr>
        <p:spPr>
          <a:xfrm>
            <a:off x="1582187" y="1908572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46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重點小結</a:t>
            </a:r>
          </a:p>
        </p:txBody>
      </p:sp>
    </p:spTree>
    <p:extLst>
      <p:ext uri="{BB962C8B-B14F-4D97-AF65-F5344CB8AC3E}">
        <p14:creationId xmlns:p14="http://schemas.microsoft.com/office/powerpoint/2010/main" val="1809803192"/>
      </p:ext>
    </p:extLst>
  </p:cSld>
  <p:clrMapOvr>
    <a:masterClrMapping/>
  </p:clrMapOvr>
</p:sld>
</file>

<file path=ppt/theme/theme1.xml><?xml version="1.0" encoding="utf-8"?>
<a:theme xmlns:a="http://schemas.openxmlformats.org/drawingml/2006/main" name="1_封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(16比9)中華系整簡報" id="{DD11B826-1728-4B50-96F4-93018B694327}" vid="{A093AD17-4463-464A-AFC2-7E8E3123934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AD35BE8818ADDE40AEC914ABDF7384D4" ma:contentTypeVersion="6" ma:contentTypeDescription="建立新的文件。" ma:contentTypeScope="" ma:versionID="b7b4608704d199f05cc741170ead7039">
  <xsd:schema xmlns:xsd="http://www.w3.org/2001/XMLSchema" xmlns:xs="http://www.w3.org/2001/XMLSchema" xmlns:p="http://schemas.microsoft.com/office/2006/metadata/properties" xmlns:ns2="0074c88e-fd00-4916-8b16-6f3a38a2e863" targetNamespace="http://schemas.microsoft.com/office/2006/metadata/properties" ma:root="true" ma:fieldsID="00cbb182ca5d4d512494558cb609bcea" ns2:_="">
    <xsd:import namespace="0074c88e-fd00-4916-8b16-6f3a38a2e8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74c88e-fd00-4916-8b16-6f3a38a2e8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3ED7E2A-D1AA-41ED-BFF3-C0A373B59C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1B71B1-ABC9-477E-994F-2B50AC7E1D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74c88e-fd00-4916-8b16-6f3a38a2e8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14319FD-F763-44D8-B9F9-4A99862A17EC}">
  <ds:schemaRefs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0074c88e-fd00-4916-8b16-6f3a38a2e863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(16比9)中華系統整合簡報</Template>
  <TotalTime>8431</TotalTime>
  <Words>5826</Words>
  <Application>Microsoft Office PowerPoint</Application>
  <PresentationFormat>自訂</PresentationFormat>
  <Paragraphs>643</Paragraphs>
  <Slides>80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80</vt:i4>
      </vt:variant>
    </vt:vector>
  </HeadingPairs>
  <TitlesOfParts>
    <vt:vector size="93" baseType="lpstr">
      <vt:lpstr>Helvetica Neue</vt:lpstr>
      <vt:lpstr>Menlo</vt:lpstr>
      <vt:lpstr>Microsoft YaHei</vt:lpstr>
      <vt:lpstr>Microsoft YaHei UI</vt:lpstr>
      <vt:lpstr>微軟正黑體</vt:lpstr>
      <vt:lpstr>新細明體</vt:lpstr>
      <vt:lpstr>標楷體</vt:lpstr>
      <vt:lpstr>Arial</vt:lpstr>
      <vt:lpstr>Calibri</vt:lpstr>
      <vt:lpstr>Helvetica</vt:lpstr>
      <vt:lpstr>Times New Roman</vt:lpstr>
      <vt:lpstr>Wingdings</vt:lpstr>
      <vt:lpstr>1_封底</vt:lpstr>
      <vt:lpstr>MongoDB架構流程 教學彙整</vt:lpstr>
      <vt:lpstr>教學大綱與實務應用</vt:lpstr>
      <vt:lpstr>Python各種搭配應用</vt:lpstr>
      <vt:lpstr>開發環境功能介紹</vt:lpstr>
      <vt:lpstr>開發環境功能介紹</vt:lpstr>
      <vt:lpstr>開發環境架構介紹</vt:lpstr>
      <vt:lpstr>需要建置開發環境的緣由</vt:lpstr>
      <vt:lpstr>需要建置開發環境的緣由</vt:lpstr>
      <vt:lpstr>需要建置開發環境的緣由</vt:lpstr>
      <vt:lpstr>開發環境架構介紹</vt:lpstr>
      <vt:lpstr>Docker介紹大綱</vt:lpstr>
      <vt:lpstr>What is Docker?</vt:lpstr>
      <vt:lpstr>How docker works?</vt:lpstr>
      <vt:lpstr>PowerPoint 簡報</vt:lpstr>
      <vt:lpstr>PowerPoint 簡報</vt:lpstr>
      <vt:lpstr>PowerPoint 簡報</vt:lpstr>
      <vt:lpstr>申請Docker帳號</vt:lpstr>
      <vt:lpstr>下載Docker Image</vt:lpstr>
      <vt:lpstr>從Docker上Pull </vt:lpstr>
      <vt:lpstr>建立存入的文件夾</vt:lpstr>
      <vt:lpstr>執行啟動容器指令</vt:lpstr>
      <vt:lpstr>執行步驟</vt:lpstr>
      <vt:lpstr>執行步驟2</vt:lpstr>
      <vt:lpstr>執行步驟3</vt:lpstr>
      <vt:lpstr>Docker實作-開啟image</vt:lpstr>
      <vt:lpstr>Docker實作-開啟container</vt:lpstr>
      <vt:lpstr>Docker實作-執行MongoDB</vt:lpstr>
      <vt:lpstr>Docker - commit</vt:lpstr>
      <vt:lpstr>Docker - export / import</vt:lpstr>
      <vt:lpstr>Docker – save / load</vt:lpstr>
      <vt:lpstr>分享上傳Docker Image</vt:lpstr>
      <vt:lpstr>MongoDB介紹大綱</vt:lpstr>
      <vt:lpstr>MongoDB 介紹</vt:lpstr>
      <vt:lpstr>MongoDB 與 MySQL                </vt:lpstr>
      <vt:lpstr>以下考慮選擇 MongoDB </vt:lpstr>
      <vt:lpstr>以下考慮選擇 MySQL</vt:lpstr>
      <vt:lpstr>ACID 四大特性</vt:lpstr>
      <vt:lpstr>MongoDB 安裝   官網連結</vt:lpstr>
      <vt:lpstr>MongoDB 安裝 </vt:lpstr>
      <vt:lpstr>MongoDB 安裝 </vt:lpstr>
      <vt:lpstr>MongoDB Compass Community</vt:lpstr>
      <vt:lpstr>MongoDB 使用 Compass</vt:lpstr>
      <vt:lpstr>MongoDB 使用 Compass</vt:lpstr>
      <vt:lpstr>MongoDB 使用 Compass</vt:lpstr>
      <vt:lpstr>MongoDB 語法 查詢&amp;進入database</vt:lpstr>
      <vt:lpstr>MongoDB 語法 創造集合&amp;調整字體大小</vt:lpstr>
      <vt:lpstr>MongoDB 語法 匯入資料 csv json</vt:lpstr>
      <vt:lpstr>MongoDB 語法 匯入資料 csv json</vt:lpstr>
      <vt:lpstr>MongoDB 語法 匯入資料 csv json</vt:lpstr>
      <vt:lpstr>MongoDB 語法 insert-新增</vt:lpstr>
      <vt:lpstr>MongoDB 語法 insert-新增</vt:lpstr>
      <vt:lpstr>MongoDB 語法 find-查詢 </vt:lpstr>
      <vt:lpstr>子項目查詢範例</vt:lpstr>
      <vt:lpstr>MongoDB 語法 find-查詢  </vt:lpstr>
      <vt:lpstr>MongoDB 語法 find-查詢 </vt:lpstr>
      <vt:lpstr>MongoDB 語法 find-查詢 </vt:lpstr>
      <vt:lpstr>MongoDB 語法 update 更新 $set與multi:true </vt:lpstr>
      <vt:lpstr>MongoDB 語法 update 更新 $set與multi </vt:lpstr>
      <vt:lpstr>MongoDB 語法 update 更新 upsert:true</vt:lpstr>
      <vt:lpstr>MongoDB 語法 update 更新 upsert:true</vt:lpstr>
      <vt:lpstr>MongoDB 語法 update 更新 unset</vt:lpstr>
      <vt:lpstr>MongoDB 語法 update 更新 unset</vt:lpstr>
      <vt:lpstr>MongoDB 語法 update 更新 $inc</vt:lpstr>
      <vt:lpstr>MongoDB 語法 update 更新 $inc</vt:lpstr>
      <vt:lpstr>MongoDB 語法 update 更新</vt:lpstr>
      <vt:lpstr>MongoDB 語法 刪除 delete</vt:lpstr>
      <vt:lpstr>MongoDB 語法 刪除 remove </vt:lpstr>
      <vt:lpstr>MongoDB 常見Q&amp;A</vt:lpstr>
      <vt:lpstr>關於API</vt:lpstr>
      <vt:lpstr>為什使用Flask</vt:lpstr>
      <vt:lpstr>Flask Demo</vt:lpstr>
      <vt:lpstr>Flask Demo</vt:lpstr>
      <vt:lpstr>Flask Demo – 模擬台大Ospery 專案架構</vt:lpstr>
      <vt:lpstr>開發環境建置流程 – MySQL</vt:lpstr>
      <vt:lpstr>開發環境建置流程 – MySQL 2</vt:lpstr>
      <vt:lpstr>開發環境建置流程 – Jupyter Notebook</vt:lpstr>
      <vt:lpstr>開發環境建置流程 – Webmin</vt:lpstr>
      <vt:lpstr>參考連結</vt:lpstr>
      <vt:lpstr>PowerPoint 簡報</vt:lpstr>
      <vt:lpstr>MVC結構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黃鄭綜</dc:creator>
  <cp:lastModifiedBy>洪德樹</cp:lastModifiedBy>
  <cp:revision>113</cp:revision>
  <dcterms:created xsi:type="dcterms:W3CDTF">2020-08-10T07:17:47Z</dcterms:created>
  <dcterms:modified xsi:type="dcterms:W3CDTF">2021-03-17T05:12:15Z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0x010100AD35BE8818ADDE40AEC914ABDF7384D4</vt:lpwstr>
  </property>
</Properties>
</file>